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792" r:id="rId2"/>
  </p:sldMasterIdLst>
  <p:notesMasterIdLst>
    <p:notesMasterId r:id="rId20"/>
  </p:notesMasterIdLst>
  <p:handoutMasterIdLst>
    <p:handoutMasterId r:id="rId21"/>
  </p:handoutMasterIdLst>
  <p:sldIdLst>
    <p:sldId id="899" r:id="rId3"/>
    <p:sldId id="934" r:id="rId4"/>
    <p:sldId id="916" r:id="rId5"/>
    <p:sldId id="953" r:id="rId6"/>
    <p:sldId id="951" r:id="rId7"/>
    <p:sldId id="952" r:id="rId8"/>
    <p:sldId id="920" r:id="rId9"/>
    <p:sldId id="937" r:id="rId10"/>
    <p:sldId id="940" r:id="rId11"/>
    <p:sldId id="943" r:id="rId12"/>
    <p:sldId id="944" r:id="rId13"/>
    <p:sldId id="946" r:id="rId14"/>
    <p:sldId id="947" r:id="rId15"/>
    <p:sldId id="948" r:id="rId16"/>
    <p:sldId id="954" r:id="rId17"/>
    <p:sldId id="950" r:id="rId18"/>
    <p:sldId id="903" r:id="rId19"/>
  </p:sldIdLst>
  <p:sldSz cx="9144000" cy="6858000" type="screen4x3"/>
  <p:notesSz cx="7077075" cy="9363075"/>
  <p:embeddedFontLst>
    <p:embeddedFont>
      <p:font typeface="Wingdings 2" panose="05020102010507070707" pitchFamily="18" charset="2"/>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Andalus" panose="02020603050405020304" pitchFamily="18" charset="-78"/>
      <p:regular r:id="rId29"/>
    </p:embeddedFont>
    <p:embeddedFont>
      <p:font typeface="Bebas Neue" panose="020B0506020202020201" charset="0"/>
      <p:regular r:id="rId30"/>
    </p:embeddedFont>
    <p:embeddedFont>
      <p:font typeface="Wingdings 3" panose="05040102010807070707" pitchFamily="18" charset="2"/>
      <p:regular r:id="rId31"/>
    </p:embeddedFont>
  </p:embeddedFontLst>
  <p:custDataLst>
    <p:tags r:id="rId32"/>
  </p:custDataLst>
  <p:defaultTex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81" userDrawn="1">
          <p15:clr>
            <a:srgbClr val="A4A3A4"/>
          </p15:clr>
        </p15:guide>
        <p15:guide id="2" pos="254" userDrawn="1">
          <p15:clr>
            <a:srgbClr val="A4A3A4"/>
          </p15:clr>
        </p15:guide>
        <p15:guide id="3" orient="horz" pos="3657" userDrawn="1">
          <p15:clr>
            <a:srgbClr val="A4A3A4"/>
          </p15:clr>
        </p15:guide>
        <p15:guide id="4" pos="5505" userDrawn="1">
          <p15:clr>
            <a:srgbClr val="A4A3A4"/>
          </p15:clr>
        </p15:guide>
        <p15:guide id="5" orient="horz" userDrawn="1">
          <p15:clr>
            <a:srgbClr val="A4A3A4"/>
          </p15:clr>
        </p15:guide>
        <p15:guide id="6" userDrawn="1">
          <p15:clr>
            <a:srgbClr val="A4A3A4"/>
          </p15:clr>
        </p15:guide>
      </p15:sldGuideLst>
    </p:ext>
    <p:ext uri="{2D200454-40CA-4A62-9FC3-DE9A4176ACB9}">
      <p15:notesGuideLst xmlns=""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A76"/>
    <a:srgbClr val="E1CB42"/>
    <a:srgbClr val="E0CA3D"/>
    <a:srgbClr val="EFFF25"/>
    <a:srgbClr val="F1FF3F"/>
    <a:srgbClr val="777777"/>
    <a:srgbClr val="B2B2B2"/>
    <a:srgbClr val="D9D9D9"/>
    <a:srgbClr val="F3F3F3"/>
    <a:srgbClr val="F8C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9288" autoAdjust="0"/>
  </p:normalViewPr>
  <p:slideViewPr>
    <p:cSldViewPr snapToGrid="0" snapToObjects="1" showGuides="1">
      <p:cViewPr>
        <p:scale>
          <a:sx n="81" d="100"/>
          <a:sy n="81" d="100"/>
        </p:scale>
        <p:origin x="-1260" y="216"/>
      </p:cViewPr>
      <p:guideLst>
        <p:guide orient="horz" pos="981"/>
        <p:guide orient="horz" pos="3657"/>
        <p:guide orient="horz"/>
        <p:guide pos="254"/>
        <p:guide pos="5505"/>
        <p:guide/>
      </p:guideLst>
    </p:cSldViewPr>
  </p:slideViewPr>
  <p:notesTextViewPr>
    <p:cViewPr>
      <p:scale>
        <a:sx n="3" d="2"/>
        <a:sy n="3" d="2"/>
      </p:scale>
      <p:origin x="0" y="0"/>
    </p:cViewPr>
  </p:notesTextViewPr>
  <p:sorterViewPr>
    <p:cViewPr>
      <p:scale>
        <a:sx n="140" d="100"/>
        <a:sy n="140" d="100"/>
      </p:scale>
      <p:origin x="0" y="0"/>
    </p:cViewPr>
  </p:sorterViewPr>
  <p:notesViewPr>
    <p:cSldViewPr snapToGrid="0" snapToObjects="1">
      <p:cViewPr varScale="1">
        <p:scale>
          <a:sx n="77" d="100"/>
          <a:sy n="77" d="100"/>
        </p:scale>
        <p:origin x="4032" y="90"/>
      </p:cViewPr>
      <p:guideLst>
        <p:guide orient="horz" pos="2949"/>
        <p:guide pos="22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002" cy="46867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4009388" y="0"/>
            <a:ext cx="3066002" cy="468678"/>
          </a:xfrm>
          <a:prstGeom prst="rect">
            <a:avLst/>
          </a:prstGeom>
        </p:spPr>
        <p:txBody>
          <a:bodyPr vert="horz" lIns="91440" tIns="45720" rIns="91440" bIns="45720" rtlCol="0"/>
          <a:lstStyle>
            <a:lvl1pPr algn="r">
              <a:defRPr sz="1200"/>
            </a:lvl1pPr>
          </a:lstStyle>
          <a:p>
            <a:fld id="{8450B8FC-714E-48A2-8E44-56D25F758704}" type="datetimeFigureOut">
              <a:rPr lang="de-DE" smtClean="0"/>
              <a:t>01.12.2015</a:t>
            </a:fld>
            <a:endParaRPr lang="de-DE" dirty="0"/>
          </a:p>
        </p:txBody>
      </p:sp>
      <p:sp>
        <p:nvSpPr>
          <p:cNvPr id="4" name="Fußzeilenplatzhalter 3"/>
          <p:cNvSpPr>
            <a:spLocks noGrp="1"/>
          </p:cNvSpPr>
          <p:nvPr>
            <p:ph type="ftr" sz="quarter" idx="2"/>
          </p:nvPr>
        </p:nvSpPr>
        <p:spPr>
          <a:xfrm>
            <a:off x="0" y="8894397"/>
            <a:ext cx="3066002" cy="468678"/>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4009388" y="8894397"/>
            <a:ext cx="3066002" cy="468678"/>
          </a:xfrm>
          <a:prstGeom prst="rect">
            <a:avLst/>
          </a:prstGeom>
        </p:spPr>
        <p:txBody>
          <a:bodyPr vert="horz" lIns="91440" tIns="45720" rIns="91440" bIns="45720" rtlCol="0" anchor="b"/>
          <a:lstStyle>
            <a:lvl1pPr algn="r">
              <a:defRPr sz="1200"/>
            </a:lvl1pPr>
          </a:lstStyle>
          <a:p>
            <a:fld id="{37EA0638-1204-433B-84FC-523B5B170F5E}" type="slidenum">
              <a:rPr lang="de-DE" smtClean="0"/>
              <a:t>‹#›</a:t>
            </a:fld>
            <a:endParaRPr lang="de-DE" dirty="0"/>
          </a:p>
        </p:txBody>
      </p:sp>
    </p:spTree>
    <p:extLst>
      <p:ext uri="{BB962C8B-B14F-4D97-AF65-F5344CB8AC3E}">
        <p14:creationId xmlns:p14="http://schemas.microsoft.com/office/powerpoint/2010/main" val="196918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732" cy="468154"/>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4008705" y="0"/>
            <a:ext cx="3066732" cy="468154"/>
          </a:xfrm>
          <a:prstGeom prst="rect">
            <a:avLst/>
          </a:prstGeom>
        </p:spPr>
        <p:txBody>
          <a:bodyPr vert="horz" lIns="91440" tIns="45720" rIns="91440" bIns="45720" rtlCol="0"/>
          <a:lstStyle>
            <a:lvl1pPr algn="r">
              <a:defRPr sz="1200"/>
            </a:lvl1pPr>
          </a:lstStyle>
          <a:p>
            <a:fld id="{569C9874-DE1E-48CB-A603-4C70CD126593}" type="datetimeFigureOut">
              <a:rPr lang="de-DE" smtClean="0"/>
              <a:pPr/>
              <a:t>01.12.2015</a:t>
            </a:fld>
            <a:endParaRPr lang="de-DE" dirty="0"/>
          </a:p>
        </p:txBody>
      </p:sp>
      <p:sp>
        <p:nvSpPr>
          <p:cNvPr id="4" name="Folienbildplatzhalt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707708" y="4447461"/>
            <a:ext cx="5661660" cy="4213384"/>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893296"/>
            <a:ext cx="3066732" cy="468154"/>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4008705" y="8893296"/>
            <a:ext cx="3066732" cy="468154"/>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74750" y="727075"/>
            <a:ext cx="4652963" cy="3489325"/>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idx="10"/>
          </p:nvPr>
        </p:nvSpPr>
        <p:spPr/>
        <p:txBody>
          <a:bodyPr/>
          <a:lstStyle/>
          <a:p>
            <a:pPr>
              <a:defRPr/>
            </a:pPr>
            <a:fld id="{F9658734-E56E-4148-86A2-679E92A95780}" type="slidenum">
              <a:rPr lang="en-GB" smtClean="0"/>
              <a:pPr>
                <a:defRPr/>
              </a:pPr>
              <a:t>1</a:t>
            </a:fld>
            <a:endParaRPr lang="en-GB" dirty="0"/>
          </a:p>
        </p:txBody>
      </p:sp>
    </p:spTree>
    <p:extLst>
      <p:ext uri="{BB962C8B-B14F-4D97-AF65-F5344CB8AC3E}">
        <p14:creationId xmlns:p14="http://schemas.microsoft.com/office/powerpoint/2010/main" val="108650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74750" y="727075"/>
            <a:ext cx="4652963" cy="3489325"/>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idx="10"/>
          </p:nvPr>
        </p:nvSpPr>
        <p:spPr/>
        <p:txBody>
          <a:bodyPr/>
          <a:lstStyle/>
          <a:p>
            <a:pPr>
              <a:defRPr/>
            </a:pPr>
            <a:fld id="{F9658734-E56E-4148-86A2-679E92A95780}" type="slidenum">
              <a:rPr lang="en-GB" smtClean="0"/>
              <a:pPr>
                <a:defRPr/>
              </a:pPr>
              <a:t>17</a:t>
            </a:fld>
            <a:endParaRPr lang="en-GB" dirty="0"/>
          </a:p>
        </p:txBody>
      </p:sp>
    </p:spTree>
    <p:extLst>
      <p:ext uri="{BB962C8B-B14F-4D97-AF65-F5344CB8AC3E}">
        <p14:creationId xmlns:p14="http://schemas.microsoft.com/office/powerpoint/2010/main" val="1086509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7" name="Rechteck 6"/>
          <p:cNvSpPr/>
          <p:nvPr userDrawn="1"/>
        </p:nvSpPr>
        <p:spPr bwMode="auto">
          <a:xfrm flipV="1">
            <a:off x="1" y="5803200"/>
            <a:ext cx="9143998" cy="1054800"/>
          </a:xfrm>
          <a:prstGeom prst="rect">
            <a:avLst/>
          </a:prstGeom>
          <a:solidFill>
            <a:srgbClr val="EAEAEA"/>
          </a:solidFill>
          <a:ln w="15875" cap="flat">
            <a:noFill/>
            <a:prstDash val="solid"/>
            <a:miter lim="800000"/>
            <a:headEnd/>
            <a:tailEnd/>
          </a:ln>
        </p:spPr>
        <p:txBody>
          <a:bodyPr vert="horz" wrap="square" lIns="68582" tIns="34291" rIns="68582" bIns="34291" numCol="1" anchor="t" anchorCtr="0" compatLnSpc="1">
            <a:prstTxWarp prst="textNoShape">
              <a:avLst/>
            </a:prstTxWarp>
          </a:bodyPr>
          <a:lstStyle/>
          <a:p>
            <a:pPr lvl="0"/>
            <a:endParaRPr lang="de-DE" sz="1425" dirty="0"/>
          </a:p>
        </p:txBody>
      </p:sp>
      <p:sp>
        <p:nvSpPr>
          <p:cNvPr id="9" name="Rechteck 8"/>
          <p:cNvSpPr/>
          <p:nvPr userDrawn="1"/>
        </p:nvSpPr>
        <p:spPr bwMode="auto">
          <a:xfrm>
            <a:off x="1" y="0"/>
            <a:ext cx="9143998" cy="5803200"/>
          </a:xfrm>
          <a:prstGeom prst="rect">
            <a:avLst/>
          </a:prstGeom>
          <a:solidFill>
            <a:schemeClr val="tx1">
              <a:lumMod val="85000"/>
              <a:lumOff val="15000"/>
            </a:schemeClr>
          </a:solidFill>
          <a:ln w="15875" cap="flat">
            <a:noFill/>
            <a:prstDash val="solid"/>
            <a:miter lim="800000"/>
            <a:headEnd/>
            <a:tailEnd/>
          </a:ln>
        </p:spPr>
        <p:txBody>
          <a:bodyPr vert="horz" wrap="square" lIns="68582" tIns="34291" rIns="68582" bIns="34291" numCol="1" anchor="t" anchorCtr="0" compatLnSpc="1">
            <a:prstTxWarp prst="textNoShape">
              <a:avLst/>
            </a:prstTxWarp>
          </a:bodyPr>
          <a:lstStyle/>
          <a:p>
            <a:pPr lvl="0"/>
            <a:endParaRPr lang="de-DE" sz="1425" dirty="0"/>
          </a:p>
        </p:txBody>
      </p:sp>
      <p:sp>
        <p:nvSpPr>
          <p:cNvPr id="13" name="Titel 1"/>
          <p:cNvSpPr>
            <a:spLocks noGrp="1"/>
          </p:cNvSpPr>
          <p:nvPr>
            <p:ph type="title"/>
          </p:nvPr>
        </p:nvSpPr>
        <p:spPr>
          <a:xfrm>
            <a:off x="783384" y="3"/>
            <a:ext cx="7577234" cy="3741441"/>
          </a:xfrm>
        </p:spPr>
        <p:txBody>
          <a:bodyPr anchor="b" anchorCtr="0">
            <a:noAutofit/>
          </a:bodyPr>
          <a:lstStyle>
            <a:lvl1pPr algn="l">
              <a:lnSpc>
                <a:spcPct val="80000"/>
              </a:lnSpc>
              <a:defRPr sz="6601" b="0" cap="all">
                <a:solidFill>
                  <a:schemeClr val="bg1"/>
                </a:solidFill>
                <a:latin typeface="Bebas Neue" pitchFamily="34" charset="0"/>
              </a:defRPr>
            </a:lvl1pPr>
          </a:lstStyle>
          <a:p>
            <a:r>
              <a:rPr lang="de-DE" dirty="0" smtClean="0"/>
              <a:t>Titelmasterformat durch Klicken bearbeiten</a:t>
            </a:r>
            <a:endParaRPr lang="en-US" dirty="0"/>
          </a:p>
        </p:txBody>
      </p:sp>
      <p:sp>
        <p:nvSpPr>
          <p:cNvPr id="14" name="Textplatzhalter 2"/>
          <p:cNvSpPr>
            <a:spLocks noGrp="1"/>
          </p:cNvSpPr>
          <p:nvPr>
            <p:ph type="body" idx="1"/>
          </p:nvPr>
        </p:nvSpPr>
        <p:spPr>
          <a:xfrm>
            <a:off x="783384" y="3741444"/>
            <a:ext cx="7577234" cy="2061759"/>
          </a:xfrm>
        </p:spPr>
        <p:txBody>
          <a:bodyPr anchor="t" anchorCtr="0"/>
          <a:lstStyle>
            <a:lvl1pPr marL="0" indent="0" algn="l">
              <a:lnSpc>
                <a:spcPct val="80000"/>
              </a:lnSpc>
              <a:buNone/>
              <a:defRPr sz="3300">
                <a:solidFill>
                  <a:srgbClr val="B2B2B2"/>
                </a:solidFill>
              </a:defRPr>
            </a:lvl1pPr>
            <a:lvl2pPr marL="342946" indent="0">
              <a:buNone/>
              <a:defRPr sz="1350">
                <a:solidFill>
                  <a:schemeClr val="tx1">
                    <a:tint val="75000"/>
                  </a:schemeClr>
                </a:solidFill>
              </a:defRPr>
            </a:lvl2pPr>
            <a:lvl3pPr marL="685891" indent="0">
              <a:buNone/>
              <a:defRPr sz="1200">
                <a:solidFill>
                  <a:schemeClr val="tx1">
                    <a:tint val="75000"/>
                  </a:schemeClr>
                </a:solidFill>
              </a:defRPr>
            </a:lvl3pPr>
            <a:lvl4pPr marL="1028837" indent="0">
              <a:buNone/>
              <a:defRPr sz="1050">
                <a:solidFill>
                  <a:schemeClr val="tx1">
                    <a:tint val="75000"/>
                  </a:schemeClr>
                </a:solidFill>
              </a:defRPr>
            </a:lvl4pPr>
            <a:lvl5pPr marL="1371783" indent="0">
              <a:buNone/>
              <a:defRPr sz="1050">
                <a:solidFill>
                  <a:schemeClr val="tx1">
                    <a:tint val="75000"/>
                  </a:schemeClr>
                </a:solidFill>
              </a:defRPr>
            </a:lvl5pPr>
            <a:lvl6pPr marL="1714729" indent="0">
              <a:buNone/>
              <a:defRPr sz="1050">
                <a:solidFill>
                  <a:schemeClr val="tx1">
                    <a:tint val="75000"/>
                  </a:schemeClr>
                </a:solidFill>
              </a:defRPr>
            </a:lvl6pPr>
            <a:lvl7pPr marL="2057674" indent="0">
              <a:buNone/>
              <a:defRPr sz="1050">
                <a:solidFill>
                  <a:schemeClr val="tx1">
                    <a:tint val="75000"/>
                  </a:schemeClr>
                </a:solidFill>
              </a:defRPr>
            </a:lvl7pPr>
            <a:lvl8pPr marL="2400620" indent="0">
              <a:buNone/>
              <a:defRPr sz="1050">
                <a:solidFill>
                  <a:schemeClr val="tx1">
                    <a:tint val="75000"/>
                  </a:schemeClr>
                </a:solidFill>
              </a:defRPr>
            </a:lvl8pPr>
            <a:lvl9pPr marL="2743566" indent="0">
              <a:buNone/>
              <a:defRPr sz="1050">
                <a:solidFill>
                  <a:schemeClr val="tx1">
                    <a:tint val="75000"/>
                  </a:schemeClr>
                </a:solidFill>
              </a:defRPr>
            </a:lvl9pPr>
          </a:lstStyle>
          <a:p>
            <a:pPr lvl="0"/>
            <a:r>
              <a:rPr lang="de-DE" dirty="0" smtClean="0"/>
              <a:t>Textmasterformat bearbeiten</a:t>
            </a:r>
          </a:p>
        </p:txBody>
      </p:sp>
      <p:sp>
        <p:nvSpPr>
          <p:cNvPr id="8" name="Rechteck 7" descr="&#10;&#10;&#10;&#10;&#10;&#10;&#10;&#10;&#10;&#10;&#10;&#10;&#10;&#10;&#10;&#10;&#10;&#10;&#10;&#10;&#10;&#10;&#10;&#10;&#10;&#10;&#10;&#10;&#10;&#10;&#10;&#10;&#10;&#10;&#10;&#10;&#10;&#10;&#10;&#10;&#10;&#10;&#10;&#10;&#10;&#10;&#10;&#10;&#10;&#10;&#10;&#10;&#10;&#10;&#10;&#10;&#10;&#10;&#10;www.PresentationLoad.com"/>
          <p:cNvSpPr/>
          <p:nvPr userDrawn="1"/>
        </p:nvSpPr>
        <p:spPr bwMode="auto">
          <a:xfrm flipV="1">
            <a:off x="1" y="5804101"/>
            <a:ext cx="9143998" cy="1054800"/>
          </a:xfrm>
          <a:prstGeom prst="rect">
            <a:avLst/>
          </a:prstGeom>
          <a:solidFill>
            <a:schemeClr val="bg1"/>
          </a:solidFill>
          <a:ln w="15875" cap="flat">
            <a:noFill/>
            <a:prstDash val="solid"/>
            <a:miter lim="800000"/>
            <a:headEnd/>
            <a:tailEnd/>
          </a:ln>
        </p:spPr>
        <p:txBody>
          <a:bodyPr vert="horz" wrap="square" lIns="68582" tIns="34291" rIns="68582" bIns="34291" numCol="1" anchor="t" anchorCtr="0" compatLnSpc="1">
            <a:prstTxWarp prst="textNoShape">
              <a:avLst/>
            </a:prstTxWarp>
          </a:bodyPr>
          <a:lstStyle/>
          <a:p>
            <a:pPr lvl="0"/>
            <a:endParaRPr lang="de-DE" sz="1425" dirty="0"/>
          </a:p>
        </p:txBody>
      </p:sp>
      <p:pic>
        <p:nvPicPr>
          <p:cNvPr id="10" name="Picture 55" descr="C:\Users\stephan.g\Desktop\PL LOGO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78293" y="6121212"/>
            <a:ext cx="2025264" cy="49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8" cy="576262"/>
          </a:xfrm>
        </p:spPr>
        <p:txBody>
          <a:bodyPr anchor="b">
            <a:noAutofit/>
          </a:bodyPr>
          <a:lstStyle>
            <a:lvl1pPr marL="0" indent="0">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506809" y="2737247"/>
            <a:ext cx="3139218"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3816288" y="2737247"/>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13183132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19701380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31058509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846"/>
            </a:lvl1pPr>
          </a:lstStyle>
          <a:p>
            <a:r>
              <a:rPr lang="en-US" smtClean="0"/>
              <a:t>Click to edit Master title style</a:t>
            </a:r>
            <a:endParaRPr lang="en-US" dirty="0"/>
          </a:p>
        </p:txBody>
      </p:sp>
      <p:sp>
        <p:nvSpPr>
          <p:cNvPr id="3" name="Content Placeholder 2"/>
          <p:cNvSpPr>
            <a:spLocks noGrp="1"/>
          </p:cNvSpPr>
          <p:nvPr>
            <p:ph idx="1"/>
          </p:nvPr>
        </p:nvSpPr>
        <p:spPr>
          <a:xfrm>
            <a:off x="3570346" y="514926"/>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292"/>
            </a:lvl1pPr>
            <a:lvl2pPr marL="421915" indent="0">
              <a:buNone/>
              <a:defRPr sz="1292"/>
            </a:lvl2pPr>
            <a:lvl3pPr marL="843830" indent="0">
              <a:buNone/>
              <a:defRPr sz="1108"/>
            </a:lvl3pPr>
            <a:lvl4pPr marL="1265745" indent="0">
              <a:buNone/>
              <a:defRPr sz="923"/>
            </a:lvl4pPr>
            <a:lvl5pPr marL="1687658" indent="0">
              <a:buNone/>
              <a:defRPr sz="923"/>
            </a:lvl5pPr>
            <a:lvl6pPr marL="2109573" indent="0">
              <a:buNone/>
              <a:defRPr sz="923"/>
            </a:lvl6pPr>
            <a:lvl7pPr marL="2531488" indent="0">
              <a:buNone/>
              <a:defRPr sz="923"/>
            </a:lvl7pPr>
            <a:lvl8pPr marL="2953403" indent="0">
              <a:buNone/>
              <a:defRPr sz="923"/>
            </a:lvl8pPr>
            <a:lvl9pPr marL="3375318"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32445642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215"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477"/>
            </a:lvl1pPr>
            <a:lvl2pPr marL="422041" indent="0">
              <a:buNone/>
              <a:defRPr sz="1477"/>
            </a:lvl2pPr>
            <a:lvl3pPr marL="844083" indent="0">
              <a:buNone/>
              <a:defRPr sz="1477"/>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108"/>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89950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609600"/>
            <a:ext cx="6447501" cy="3403600"/>
          </a:xfrm>
        </p:spPr>
        <p:txBody>
          <a:bodyPr anchor="ctr">
            <a:normAutofit/>
          </a:bodyPr>
          <a:lstStyle>
            <a:lvl1pPr algn="l">
              <a:defRPr sz="4062"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2" y="4470400"/>
            <a:ext cx="6447501" cy="1570962"/>
          </a:xfrm>
        </p:spPr>
        <p:txBody>
          <a:bodyPr anchor="ctr">
            <a:normAutofit/>
          </a:bodyPr>
          <a:lstStyle>
            <a:lvl1pPr marL="0" indent="0" algn="l">
              <a:buNone/>
              <a:defRPr sz="1662">
                <a:solidFill>
                  <a:schemeClr val="tx1">
                    <a:lumMod val="75000"/>
                    <a:lumOff val="2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35644761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062"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477">
                <a:solidFill>
                  <a:schemeClr val="tx1">
                    <a:lumMod val="50000"/>
                    <a:lumOff val="50000"/>
                  </a:schemeClr>
                </a:solidFill>
              </a:defRPr>
            </a:lvl1pPr>
            <a:lvl2pPr marL="422041" indent="0">
              <a:buFontTx/>
              <a:buNone/>
              <a:defRPr/>
            </a:lvl2pPr>
            <a:lvl3pPr marL="844083" indent="0">
              <a:buFontTx/>
              <a:buNone/>
              <a:defRPr/>
            </a:lvl3pPr>
            <a:lvl4pPr marL="1266124" indent="0">
              <a:buFontTx/>
              <a:buNone/>
              <a:defRPr/>
            </a:lvl4pPr>
            <a:lvl5pPr marL="1688165"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2" y="4470400"/>
            <a:ext cx="6447501" cy="1570962"/>
          </a:xfrm>
        </p:spPr>
        <p:txBody>
          <a:bodyPr anchor="ctr">
            <a:normAutofit/>
          </a:bodyPr>
          <a:lstStyle>
            <a:lvl1pPr marL="0" indent="0" algn="l">
              <a:buNone/>
              <a:defRPr sz="1662">
                <a:solidFill>
                  <a:schemeClr val="tx1">
                    <a:lumMod val="75000"/>
                    <a:lumOff val="2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
        <p:nvSpPr>
          <p:cNvPr id="20" name="TextBox 19"/>
          <p:cNvSpPr txBox="1"/>
          <p:nvPr/>
        </p:nvSpPr>
        <p:spPr>
          <a:xfrm>
            <a:off x="406402" y="790378"/>
            <a:ext cx="457200" cy="584776"/>
          </a:xfrm>
          <a:prstGeom prst="rect">
            <a:avLst/>
          </a:prstGeom>
        </p:spPr>
        <p:txBody>
          <a:bodyPr vert="horz" lIns="84406" tIns="42203" rIns="84406" bIns="42203" rtlCol="0" anchor="ctr">
            <a:noAutofit/>
          </a:bodyPr>
          <a:lstStyle/>
          <a:p>
            <a:pPr lvl="0"/>
            <a:r>
              <a:rPr lang="en-US" sz="7385"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84406" tIns="42203" rIns="84406" bIns="42203" rtlCol="0" anchor="ctr">
            <a:noAutofit/>
          </a:bodyPr>
          <a:lstStyle/>
          <a:p>
            <a:pPr lvl="0"/>
            <a:r>
              <a:rPr lang="en-US" sz="7385" baseline="0" dirty="0">
                <a:ln w="3175" cmpd="sng">
                  <a:noFill/>
                </a:ln>
                <a:solidFill>
                  <a:schemeClr val="accent1">
                    <a:lumMod val="60000"/>
                    <a:lumOff val="40000"/>
                  </a:schemeClr>
                </a:solidFill>
                <a:latin typeface="Arial"/>
              </a:rPr>
              <a:t>”</a:t>
            </a:r>
            <a:endParaRPr lang="en-US" sz="1754" dirty="0">
              <a:solidFill>
                <a:schemeClr val="accent1">
                  <a:lumMod val="60000"/>
                  <a:lumOff val="40000"/>
                </a:schemeClr>
              </a:solidFill>
              <a:latin typeface="Arial"/>
            </a:endParaRPr>
          </a:p>
        </p:txBody>
      </p:sp>
    </p:spTree>
    <p:extLst>
      <p:ext uri="{BB962C8B-B14F-4D97-AF65-F5344CB8AC3E}">
        <p14:creationId xmlns:p14="http://schemas.microsoft.com/office/powerpoint/2010/main" val="22530533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2" y="1931988"/>
            <a:ext cx="6447501" cy="2595460"/>
          </a:xfrm>
        </p:spPr>
        <p:txBody>
          <a:bodyPr anchor="b">
            <a:normAutofit/>
          </a:bodyPr>
          <a:lstStyle>
            <a:lvl1pPr algn="l">
              <a:defRPr sz="4062"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2" y="4527448"/>
            <a:ext cx="6447501" cy="1513914"/>
          </a:xfrm>
        </p:spPr>
        <p:txBody>
          <a:bodyPr anchor="t">
            <a:normAutofit/>
          </a:bodyPr>
          <a:lstStyle>
            <a:lvl1pPr marL="0" indent="0" algn="l">
              <a:buNone/>
              <a:defRPr sz="1662">
                <a:solidFill>
                  <a:schemeClr val="tx1">
                    <a:lumMod val="75000"/>
                    <a:lumOff val="2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28628972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062"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215">
                <a:solidFill>
                  <a:schemeClr val="tx1">
                    <a:lumMod val="75000"/>
                    <a:lumOff val="25000"/>
                  </a:schemeClr>
                </a:solidFill>
              </a:defRPr>
            </a:lvl1pPr>
            <a:lvl2pPr marL="422041" indent="0">
              <a:buFontTx/>
              <a:buNone/>
              <a:defRPr/>
            </a:lvl2pPr>
            <a:lvl3pPr marL="844083" indent="0">
              <a:buFontTx/>
              <a:buNone/>
              <a:defRPr/>
            </a:lvl3pPr>
            <a:lvl4pPr marL="1266124" indent="0">
              <a:buFontTx/>
              <a:buNone/>
              <a:defRPr/>
            </a:lvl4pPr>
            <a:lvl5pPr marL="1688165"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2" y="4527448"/>
            <a:ext cx="6447501" cy="1513914"/>
          </a:xfrm>
        </p:spPr>
        <p:txBody>
          <a:bodyPr anchor="t">
            <a:normAutofit/>
          </a:bodyPr>
          <a:lstStyle>
            <a:lvl1pPr marL="0" indent="0" algn="l">
              <a:buNone/>
              <a:defRPr sz="1662">
                <a:solidFill>
                  <a:schemeClr val="tx1">
                    <a:lumMod val="50000"/>
                    <a:lumOff val="50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
        <p:nvSpPr>
          <p:cNvPr id="24" name="TextBox 23"/>
          <p:cNvSpPr txBox="1"/>
          <p:nvPr/>
        </p:nvSpPr>
        <p:spPr>
          <a:xfrm>
            <a:off x="406402" y="790378"/>
            <a:ext cx="457200" cy="584776"/>
          </a:xfrm>
          <a:prstGeom prst="rect">
            <a:avLst/>
          </a:prstGeom>
        </p:spPr>
        <p:txBody>
          <a:bodyPr vert="horz" lIns="84406" tIns="42203" rIns="84406" bIns="42203" rtlCol="0" anchor="ctr">
            <a:noAutofit/>
          </a:bodyPr>
          <a:lstStyle/>
          <a:p>
            <a:pPr lvl="0"/>
            <a:r>
              <a:rPr lang="en-US" sz="7385"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84406" tIns="42203" rIns="84406" bIns="42203" rtlCol="0" anchor="ctr">
            <a:noAutofit/>
          </a:bodyPr>
          <a:lstStyle/>
          <a:p>
            <a:pPr lvl="0"/>
            <a:r>
              <a:rPr lang="en-US" sz="7385"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48694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062"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215">
                <a:solidFill>
                  <a:schemeClr val="accent1"/>
                </a:solidFill>
              </a:defRPr>
            </a:lvl1pPr>
            <a:lvl2pPr marL="422041" indent="0">
              <a:buFontTx/>
              <a:buNone/>
              <a:defRPr/>
            </a:lvl2pPr>
            <a:lvl3pPr marL="844083" indent="0">
              <a:buFontTx/>
              <a:buNone/>
              <a:defRPr/>
            </a:lvl3pPr>
            <a:lvl4pPr marL="1266124" indent="0">
              <a:buFontTx/>
              <a:buNone/>
              <a:defRPr/>
            </a:lvl4pPr>
            <a:lvl5pPr marL="1688165"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2" y="4527448"/>
            <a:ext cx="6447501" cy="1513914"/>
          </a:xfrm>
        </p:spPr>
        <p:txBody>
          <a:bodyPr anchor="t">
            <a:normAutofit/>
          </a:bodyPr>
          <a:lstStyle>
            <a:lvl1pPr marL="0" indent="0" algn="l">
              <a:buNone/>
              <a:defRPr sz="1662">
                <a:solidFill>
                  <a:schemeClr val="tx1">
                    <a:lumMod val="50000"/>
                    <a:lumOff val="50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4015607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75A4F164-3A46-4CEE-A25C-CA523D5E42F3}" type="slidenum">
              <a:rPr lang="en-US" smtClean="0"/>
              <a:t>‹#›</a:t>
            </a:fld>
            <a:endParaRPr lang="en-US" dirty="0"/>
          </a:p>
        </p:txBody>
      </p:sp>
      <p:sp>
        <p:nvSpPr>
          <p:cNvPr id="6" name="Textplatzhalter 12"/>
          <p:cNvSpPr>
            <a:spLocks noGrp="1"/>
          </p:cNvSpPr>
          <p:nvPr>
            <p:ph type="body" sz="quarter" idx="13" hasCustomPrompt="1"/>
          </p:nvPr>
        </p:nvSpPr>
        <p:spPr>
          <a:xfrm>
            <a:off x="387240" y="942478"/>
            <a:ext cx="8350940" cy="541474"/>
          </a:xfrm>
        </p:spPr>
        <p:txBody>
          <a:bodyPr lIns="10800" anchor="t" anchorCtr="0"/>
          <a:lstStyle>
            <a:lvl1pPr marL="0" indent="0">
              <a:buNone/>
              <a:defRPr>
                <a:solidFill>
                  <a:schemeClr val="bg1">
                    <a:lumMod val="50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267910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12928372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1"/>
            <a:ext cx="978558"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3543633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GREY">
    <p:spTree>
      <p:nvGrpSpPr>
        <p:cNvPr id="1" name=""/>
        <p:cNvGrpSpPr/>
        <p:nvPr/>
      </p:nvGrpSpPr>
      <p:grpSpPr>
        <a:xfrm>
          <a:off x="0" y="0"/>
          <a:ext cx="0" cy="0"/>
          <a:chOff x="0" y="0"/>
          <a:chExt cx="0" cy="0"/>
        </a:xfrm>
      </p:grpSpPr>
      <p:sp>
        <p:nvSpPr>
          <p:cNvPr id="7" name="Rechteck 6"/>
          <p:cNvSpPr/>
          <p:nvPr userDrawn="1"/>
        </p:nvSpPr>
        <p:spPr bwMode="auto">
          <a:xfrm>
            <a:off x="0" y="0"/>
            <a:ext cx="9144000" cy="6858000"/>
          </a:xfrm>
          <a:prstGeom prst="rect">
            <a:avLst/>
          </a:prstGeom>
          <a:solidFill>
            <a:srgbClr val="D9D9D9"/>
          </a:solidFill>
          <a:ln w="12700">
            <a:noFill/>
            <a:round/>
            <a:headEnd/>
            <a:tailEnd/>
          </a:ln>
        </p:spPr>
        <p:txBody>
          <a:bodyPr rot="0" spcFirstLastPara="0" vert="horz" wrap="square" lIns="68582" tIns="34291" rIns="68582" bIns="34291"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dirty="0"/>
          </a:p>
        </p:txBody>
      </p:sp>
      <p:sp>
        <p:nvSpPr>
          <p:cNvPr id="2" name="Titel 1"/>
          <p:cNvSpPr>
            <a:spLocks noGrp="1"/>
          </p:cNvSpPr>
          <p:nvPr>
            <p:ph type="title"/>
          </p:nvPr>
        </p:nvSpPr>
        <p:spPr/>
        <p:txBody>
          <a:bodyPr/>
          <a:lstStyle/>
          <a:p>
            <a:r>
              <a:rPr lang="de-DE" dirty="0" smtClean="0"/>
              <a:t>Titelmasterformat durch Klicken bearbeiten</a:t>
            </a:r>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75A4F164-3A46-4CEE-A25C-CA523D5E42F3}" type="slidenum">
              <a:rPr lang="en-US" smtClean="0"/>
              <a:t>‹#›</a:t>
            </a:fld>
            <a:endParaRPr lang="en-US" dirty="0"/>
          </a:p>
        </p:txBody>
      </p:sp>
      <p:sp>
        <p:nvSpPr>
          <p:cNvPr id="6" name="Textplatzhalter 12"/>
          <p:cNvSpPr>
            <a:spLocks noGrp="1"/>
          </p:cNvSpPr>
          <p:nvPr>
            <p:ph type="body" sz="quarter" idx="13" hasCustomPrompt="1"/>
          </p:nvPr>
        </p:nvSpPr>
        <p:spPr>
          <a:xfrm>
            <a:off x="387240" y="942478"/>
            <a:ext cx="8350940" cy="541474"/>
          </a:xfrm>
        </p:spPr>
        <p:txBody>
          <a:bodyPr lIns="10800" anchor="t" anchorCtr="0"/>
          <a:lstStyle>
            <a:lvl1pPr marL="0" indent="0">
              <a:buNone/>
              <a:defRPr>
                <a:solidFill>
                  <a:schemeClr val="bg1">
                    <a:lumMod val="50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45" name="Inhaltsplatzhalter 2"/>
          <p:cNvSpPr>
            <a:spLocks noGrp="1"/>
          </p:cNvSpPr>
          <p:nvPr>
            <p:ph idx="1"/>
          </p:nvPr>
        </p:nvSpPr>
        <p:spPr>
          <a:xfrm>
            <a:off x="387241" y="1483952"/>
            <a:ext cx="8351099" cy="4319248"/>
          </a:xfrm>
          <a:noFill/>
        </p:spPr>
        <p:txBody>
          <a:bodyPr/>
          <a:lstStyle>
            <a:lvl1pPr>
              <a:defRPr sz="165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44496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GREY">
    <p:spTree>
      <p:nvGrpSpPr>
        <p:cNvPr id="1" name=""/>
        <p:cNvGrpSpPr/>
        <p:nvPr/>
      </p:nvGrpSpPr>
      <p:grpSpPr>
        <a:xfrm>
          <a:off x="0" y="0"/>
          <a:ext cx="0" cy="0"/>
          <a:chOff x="0" y="0"/>
          <a:chExt cx="0" cy="0"/>
        </a:xfrm>
      </p:grpSpPr>
      <p:sp>
        <p:nvSpPr>
          <p:cNvPr id="7" name="Rechteck 6"/>
          <p:cNvSpPr/>
          <p:nvPr userDrawn="1"/>
        </p:nvSpPr>
        <p:spPr bwMode="auto">
          <a:xfrm>
            <a:off x="0" y="0"/>
            <a:ext cx="9144000" cy="6858000"/>
          </a:xfrm>
          <a:prstGeom prst="rect">
            <a:avLst/>
          </a:prstGeom>
          <a:solidFill>
            <a:srgbClr val="262626"/>
          </a:solidFill>
          <a:ln w="12700">
            <a:noFill/>
            <a:round/>
            <a:headEnd/>
            <a:tailEnd/>
          </a:ln>
        </p:spPr>
        <p:txBody>
          <a:bodyPr rot="0" spcFirstLastPara="0" vert="horz" wrap="square" lIns="68582" tIns="34291" rIns="68582" bIns="34291"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dirty="0"/>
          </a:p>
        </p:txBody>
      </p:sp>
      <p:sp>
        <p:nvSpPr>
          <p:cNvPr id="2" name="Titel 1"/>
          <p:cNvSpPr>
            <a:spLocks noGrp="1"/>
          </p:cNvSpPr>
          <p:nvPr>
            <p:ph type="title"/>
          </p:nvPr>
        </p:nvSpPr>
        <p:spPr/>
        <p:txBody>
          <a:bodyPr/>
          <a:lstStyle>
            <a:lvl1pPr>
              <a:defRPr>
                <a:solidFill>
                  <a:srgbClr val="FFFFFF"/>
                </a:solidFill>
              </a:defRPr>
            </a:lvl1pPr>
          </a:lstStyle>
          <a:p>
            <a:r>
              <a:rPr lang="de-DE" dirty="0" smtClean="0"/>
              <a:t>Titelmasterformat durch Klicken bearbeiten</a:t>
            </a:r>
            <a:endParaRPr lang="en-US" dirty="0"/>
          </a:p>
        </p:txBody>
      </p:sp>
      <p:sp>
        <p:nvSpPr>
          <p:cNvPr id="4" name="Fußzeilenplatzhalter 3"/>
          <p:cNvSpPr>
            <a:spLocks noGrp="1"/>
          </p:cNvSpPr>
          <p:nvPr>
            <p:ph type="ftr" sz="quarter" idx="11"/>
          </p:nvPr>
        </p:nvSpPr>
        <p:spPr/>
        <p:txBody>
          <a:bodyPr/>
          <a:lstStyle>
            <a:lvl1pPr>
              <a:defRPr>
                <a:solidFill>
                  <a:srgbClr val="FFFFFF"/>
                </a:solidFill>
              </a:defRPr>
            </a:lvl1pPr>
          </a:lstStyle>
          <a:p>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387240" y="942478"/>
            <a:ext cx="8350940" cy="541474"/>
          </a:xfrm>
        </p:spPr>
        <p:txBody>
          <a:bodyPr lIns="10800" anchor="t" anchorCtr="0"/>
          <a:lstStyle>
            <a:lvl1pPr marL="0" indent="0">
              <a:buNone/>
              <a:defRPr>
                <a:solidFill>
                  <a:srgbClr val="A6A6A6"/>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8" name="Inhaltsplatzhalter 2"/>
          <p:cNvSpPr>
            <a:spLocks noGrp="1"/>
          </p:cNvSpPr>
          <p:nvPr>
            <p:ph idx="1"/>
          </p:nvPr>
        </p:nvSpPr>
        <p:spPr>
          <a:xfrm>
            <a:off x="387241" y="1483952"/>
            <a:ext cx="8351099" cy="4319248"/>
          </a:xfrm>
          <a:noFill/>
        </p:spPr>
        <p:txBody>
          <a:bodyPr/>
          <a:lstStyle>
            <a:lvl1pPr>
              <a:defRPr sz="1650">
                <a:solidFill>
                  <a:srgbClr val="D9D9D9"/>
                </a:solidFill>
              </a:defRPr>
            </a:lvl1pPr>
            <a:lvl2pPr>
              <a:defRPr>
                <a:solidFill>
                  <a:srgbClr val="D9D9D9"/>
                </a:solidFill>
              </a:defRPr>
            </a:lvl2pPr>
            <a:lvl3pPr>
              <a:defRPr>
                <a:solidFill>
                  <a:srgbClr val="D9D9D9"/>
                </a:solidFill>
              </a:defRPr>
            </a:lvl3pPr>
            <a:lvl4pPr>
              <a:defRPr>
                <a:solidFill>
                  <a:srgbClr val="D9D9D9"/>
                </a:solidFill>
              </a:defRPr>
            </a:lvl4pPr>
            <a:lvl5pPr>
              <a:defRPr>
                <a:solidFill>
                  <a:srgbClr val="D9D9D9"/>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6638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9" name="Rechteck 8"/>
          <p:cNvSpPr/>
          <p:nvPr userDrawn="1"/>
        </p:nvSpPr>
        <p:spPr bwMode="auto">
          <a:xfrm>
            <a:off x="0" y="0"/>
            <a:ext cx="9144000" cy="6858000"/>
          </a:xfrm>
          <a:prstGeom prst="rect">
            <a:avLst/>
          </a:prstGeom>
          <a:solidFill>
            <a:srgbClr val="C8303F"/>
          </a:solidFill>
          <a:ln w="15875" cap="flat">
            <a:noFill/>
            <a:prstDash val="solid"/>
            <a:miter lim="800000"/>
            <a:headEnd/>
            <a:tailEnd/>
          </a:ln>
        </p:spPr>
        <p:txBody>
          <a:bodyPr vert="horz" wrap="square" lIns="68582" tIns="34291" rIns="68582" bIns="34291" numCol="1" anchor="t" anchorCtr="0" compatLnSpc="1">
            <a:prstTxWarp prst="textNoShape">
              <a:avLst/>
            </a:prstTxWarp>
          </a:bodyPr>
          <a:lstStyle/>
          <a:p>
            <a:pPr lvl="0"/>
            <a:endParaRPr lang="en-US" sz="1425" dirty="0"/>
          </a:p>
        </p:txBody>
      </p:sp>
      <p:sp>
        <p:nvSpPr>
          <p:cNvPr id="2" name="Titel 1"/>
          <p:cNvSpPr>
            <a:spLocks noGrp="1"/>
          </p:cNvSpPr>
          <p:nvPr>
            <p:ph type="title"/>
          </p:nvPr>
        </p:nvSpPr>
        <p:spPr/>
        <p:txBody>
          <a:bodyPr/>
          <a:lstStyle>
            <a:lvl1pPr>
              <a:defRPr>
                <a:solidFill>
                  <a:srgbClr val="FFFFFF"/>
                </a:solidFill>
              </a:defRPr>
            </a:lvl1pPr>
          </a:lstStyle>
          <a:p>
            <a:r>
              <a:rPr lang="de-DE" dirty="0" smtClean="0"/>
              <a:t>Titelmasterformat durch Klicken bearbeiten</a:t>
            </a:r>
            <a:endParaRPr lang="en-US" dirty="0"/>
          </a:p>
        </p:txBody>
      </p:sp>
      <p:sp>
        <p:nvSpPr>
          <p:cNvPr id="4" name="Fußzeilenplatzhalter 3"/>
          <p:cNvSpPr>
            <a:spLocks noGrp="1"/>
          </p:cNvSpPr>
          <p:nvPr>
            <p:ph type="ftr" sz="quarter" idx="11"/>
          </p:nvPr>
        </p:nvSpPr>
        <p:spPr/>
        <p:txBody>
          <a:bodyPr/>
          <a:lstStyle>
            <a:lvl1pPr>
              <a:defRPr>
                <a:solidFill>
                  <a:srgbClr val="FFFFFF"/>
                </a:solidFill>
              </a:defRPr>
            </a:lvl1pPr>
          </a:lstStyle>
          <a:p>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387240" y="942478"/>
            <a:ext cx="8350940" cy="541474"/>
          </a:xfrm>
        </p:spPr>
        <p:txBody>
          <a:bodyPr lIns="10800" anchor="t" anchorCtr="0"/>
          <a:lstStyle>
            <a:lvl1pPr marL="0" indent="0">
              <a:buNone/>
              <a:defRPr>
                <a:solidFill>
                  <a:srgbClr val="FFFFFF"/>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8" name="Inhaltsplatzhalter 2"/>
          <p:cNvSpPr>
            <a:spLocks noGrp="1"/>
          </p:cNvSpPr>
          <p:nvPr>
            <p:ph idx="1"/>
          </p:nvPr>
        </p:nvSpPr>
        <p:spPr>
          <a:xfrm>
            <a:off x="387241" y="1483952"/>
            <a:ext cx="8351099" cy="4319248"/>
          </a:xfrm>
          <a:noFill/>
        </p:spPr>
        <p:txBody>
          <a:bodyPr/>
          <a:lstStyle>
            <a:lvl1pPr>
              <a:defRPr sz="1650">
                <a:solidFill>
                  <a:srgbClr val="DDDDDD"/>
                </a:solidFill>
              </a:defRPr>
            </a:lvl1pPr>
            <a:lvl2pPr>
              <a:defRPr>
                <a:solidFill>
                  <a:srgbClr val="DDDDDD"/>
                </a:solidFill>
              </a:defRPr>
            </a:lvl2pPr>
            <a:lvl3pPr>
              <a:defRPr>
                <a:solidFill>
                  <a:srgbClr val="DDDDDD"/>
                </a:solidFill>
              </a:defRPr>
            </a:lvl3pPr>
            <a:lvl4pPr>
              <a:defRPr>
                <a:solidFill>
                  <a:srgbClr val="DDDDDD"/>
                </a:solidFill>
              </a:defRPr>
            </a:lvl4pPr>
            <a:lvl5pPr>
              <a:defRPr>
                <a:solidFill>
                  <a:srgbClr val="DDDDDD"/>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85414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Isosceles Triangle 13"/>
          <p:cNvSpPr/>
          <p:nvPr userDrawn="1"/>
        </p:nvSpPr>
        <p:spPr>
          <a:xfrm rot="10800000">
            <a:off x="9241" y="0"/>
            <a:ext cx="977901" cy="6254089"/>
          </a:xfrm>
          <a:prstGeom prst="triangle">
            <a:avLst>
              <a:gd name="adj" fmla="val 100000"/>
            </a:avLst>
          </a:prstGeom>
          <a:solidFill>
            <a:schemeClr val="accent1">
              <a:alpha val="84706"/>
            </a:schemeClr>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0826" y="345122"/>
            <a:ext cx="2493273" cy="2682139"/>
          </a:xfrm>
          <a:prstGeom prst="rect">
            <a:avLst/>
          </a:prstGeom>
          <a:noFill/>
          <a:ln>
            <a:noFill/>
          </a:ln>
        </p:spPr>
      </p:pic>
      <p:grpSp>
        <p:nvGrpSpPr>
          <p:cNvPr id="7" name="Group 6"/>
          <p:cNvGrpSpPr/>
          <p:nvPr/>
        </p:nvGrpSpPr>
        <p:grpSpPr>
          <a:xfrm>
            <a:off x="0" y="-8467"/>
            <a:ext cx="9141618" cy="6866467"/>
            <a:chOff x="0" y="-8467"/>
            <a:chExt cx="12188825" cy="6866467"/>
          </a:xfrm>
        </p:grpSpPr>
        <p:sp>
          <p:nvSpPr>
            <p:cNvPr id="28" name="Rectangle 27"/>
            <p:cNvSpPr/>
            <p:nvPr/>
          </p:nvSpPr>
          <p:spPr>
            <a:xfrm>
              <a:off x="10864009" y="-8467"/>
              <a:ext cx="132481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E1CB4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E1CB4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622A76"/>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E1CB4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1" y="3117562"/>
            <a:ext cx="5825202" cy="1646302"/>
          </a:xfrm>
        </p:spPr>
        <p:txBody>
          <a:bodyPr anchor="b">
            <a:noAutofit/>
          </a:bodyPr>
          <a:lstStyle>
            <a:lvl1pPr algn="r">
              <a:defRPr sz="4985">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301" y="4763863"/>
            <a:ext cx="5825202" cy="1096899"/>
          </a:xfrm>
        </p:spPr>
        <p:txBody>
          <a:bodyPr anchor="t"/>
          <a:lstStyle>
            <a:lvl1pPr marL="0" indent="0" algn="r">
              <a:buNone/>
              <a:defRPr>
                <a:solidFill>
                  <a:schemeClr val="tx1">
                    <a:lumMod val="50000"/>
                    <a:lumOff val="50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a:xfrm>
            <a:off x="1130301" y="6041364"/>
            <a:ext cx="4100909"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2614205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23"/>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
        <p:nvSpPr>
          <p:cNvPr id="8" name="Rectangle 28"/>
          <p:cNvSpPr/>
          <p:nvPr userDrawn="1"/>
        </p:nvSpPr>
        <p:spPr>
          <a:xfrm>
            <a:off x="8789242" y="0"/>
            <a:ext cx="354758"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E1CB4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942474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2" y="2700869"/>
            <a:ext cx="6447501" cy="1826581"/>
          </a:xfrm>
        </p:spPr>
        <p:txBody>
          <a:bodyPr anchor="b"/>
          <a:lstStyle>
            <a:lvl1pPr algn="l">
              <a:defRPr sz="3692"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2" y="4527448"/>
            <a:ext cx="6447501" cy="860400"/>
          </a:xfrm>
        </p:spPr>
        <p:txBody>
          <a:bodyPr anchor="t"/>
          <a:lstStyle>
            <a:lvl1pPr marL="0" indent="0" algn="l">
              <a:buNone/>
              <a:defRPr sz="1846">
                <a:solidFill>
                  <a:schemeClr val="tx1">
                    <a:lumMod val="50000"/>
                    <a:lumOff val="50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98574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F15168-8094-4DF3-BD81-E1F7A2BC01D7}" type="datetimeFigureOut">
              <a:rPr lang="en-US" smtClean="0">
                <a:solidFill>
                  <a:prstClr val="black">
                    <a:tint val="75000"/>
                  </a:prstClr>
                </a:solidFill>
              </a:rPr>
              <a:pPr/>
              <a:t>12/1/2015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3C2DA-BA31-4B0B-BE9E-DE11C13AF5D5}" type="slidenum">
              <a:rPr lang="en-US" smtClean="0">
                <a:solidFill>
                  <a:srgbClr val="92278F"/>
                </a:solidFill>
              </a:rPr>
              <a:pPr/>
              <a:t>‹#›</a:t>
            </a:fld>
            <a:endParaRPr lang="en-US">
              <a:solidFill>
                <a:srgbClr val="92278F"/>
              </a:solidFill>
            </a:endParaRPr>
          </a:p>
        </p:txBody>
      </p:sp>
    </p:spTree>
    <p:extLst>
      <p:ext uri="{BB962C8B-B14F-4D97-AF65-F5344CB8AC3E}">
        <p14:creationId xmlns:p14="http://schemas.microsoft.com/office/powerpoint/2010/main" val="18943941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7241" y="410830"/>
            <a:ext cx="8351099" cy="1073122"/>
          </a:xfrm>
          <a:prstGeom prst="rect">
            <a:avLst/>
          </a:prstGeom>
        </p:spPr>
        <p:txBody>
          <a:bodyPr vert="horz" lIns="0" tIns="0" rIns="0" bIns="0" rtlCol="0" anchor="t" anchorCtr="0">
            <a:normAutofit/>
          </a:bodyPr>
          <a:lstStyle/>
          <a:p>
            <a:r>
              <a:rPr lang="de-DE" dirty="0" smtClean="0"/>
              <a:t>Titelmasterformat durch Klicken bearbeiten</a:t>
            </a:r>
            <a:endParaRPr lang="en-US" dirty="0"/>
          </a:p>
        </p:txBody>
      </p:sp>
      <p:sp>
        <p:nvSpPr>
          <p:cNvPr id="3" name="Textplatzhalter 2"/>
          <p:cNvSpPr>
            <a:spLocks noGrp="1"/>
          </p:cNvSpPr>
          <p:nvPr>
            <p:ph type="body" idx="1"/>
          </p:nvPr>
        </p:nvSpPr>
        <p:spPr>
          <a:xfrm>
            <a:off x="387241" y="1483952"/>
            <a:ext cx="8351099" cy="4247998"/>
          </a:xfrm>
          <a:prstGeom prst="rect">
            <a:avLst/>
          </a:prstGeom>
        </p:spPr>
        <p:txBody>
          <a:bodyPr vert="horz" lIns="1080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ußzeilenplatzhalter 4"/>
          <p:cNvSpPr>
            <a:spLocks noGrp="1"/>
          </p:cNvSpPr>
          <p:nvPr>
            <p:ph type="ftr" sz="quarter" idx="3"/>
          </p:nvPr>
        </p:nvSpPr>
        <p:spPr>
          <a:xfrm>
            <a:off x="1335295" y="6152561"/>
            <a:ext cx="5122280" cy="360000"/>
          </a:xfrm>
          <a:prstGeom prst="rect">
            <a:avLst/>
          </a:prstGeom>
        </p:spPr>
        <p:txBody>
          <a:bodyPr vert="horz" lIns="0" tIns="0" rIns="0" bIns="0" rtlCol="0" anchor="b" anchorCtr="0"/>
          <a:lstStyle>
            <a:lvl1pPr algn="ctr">
              <a:defRPr sz="900">
                <a:solidFill>
                  <a:srgbClr val="7F7F7F"/>
                </a:solidFill>
              </a:defRPr>
            </a:lvl1pPr>
          </a:lstStyle>
          <a:p>
            <a:endParaRPr lang="en-US" dirty="0"/>
          </a:p>
        </p:txBody>
      </p:sp>
      <p:sp>
        <p:nvSpPr>
          <p:cNvPr id="6" name="Foliennummernplatzhalter 5"/>
          <p:cNvSpPr>
            <a:spLocks noGrp="1"/>
          </p:cNvSpPr>
          <p:nvPr>
            <p:ph type="sldNum" sz="quarter" idx="4"/>
          </p:nvPr>
        </p:nvSpPr>
        <p:spPr>
          <a:xfrm>
            <a:off x="387240" y="6152561"/>
            <a:ext cx="685820" cy="360000"/>
          </a:xfrm>
          <a:prstGeom prst="rect">
            <a:avLst/>
          </a:prstGeom>
        </p:spPr>
        <p:txBody>
          <a:bodyPr vert="horz" lIns="0" tIns="0" rIns="0" bIns="0" rtlCol="0" anchor="b" anchorCtr="0"/>
          <a:lstStyle>
            <a:lvl1pPr algn="l">
              <a:defRPr sz="900">
                <a:solidFill>
                  <a:srgbClr val="7F7F7F"/>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1187222015"/>
      </p:ext>
    </p:extLst>
  </p:cSld>
  <p:clrMap bg1="lt1" tx1="dk1" bg2="lt2" tx2="dk2" accent1="accent1" accent2="accent2" accent3="accent3" accent4="accent4" accent5="accent5" accent6="accent6" hlink="hlink" folHlink="folHlink"/>
  <p:sldLayoutIdLst>
    <p:sldLayoutId id="2147483697" r:id="rId1"/>
    <p:sldLayoutId id="2147483679" r:id="rId2"/>
    <p:sldLayoutId id="2147483686" r:id="rId3"/>
    <p:sldLayoutId id="2147483688" r:id="rId4"/>
    <p:sldLayoutId id="214748368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91" rtl="0" eaLnBrk="1" latinLnBrk="0" hangingPunct="1">
        <a:spcBef>
          <a:spcPct val="0"/>
        </a:spcBef>
        <a:buNone/>
        <a:defRPr sz="2700" b="0" kern="1200">
          <a:solidFill>
            <a:schemeClr val="tx1"/>
          </a:solidFill>
          <a:latin typeface="+mj-lt"/>
          <a:ea typeface="+mj-ea"/>
          <a:cs typeface="+mj-cs"/>
        </a:defRPr>
      </a:lvl1pPr>
    </p:titleStyle>
    <p:bodyStyle>
      <a:lvl1pPr marL="204815" indent="-204815" algn="l" defTabSz="685891" rtl="0" eaLnBrk="1" latinLnBrk="0" hangingPunct="1">
        <a:spcBef>
          <a:spcPts val="0"/>
        </a:spcBef>
        <a:spcAft>
          <a:spcPts val="750"/>
        </a:spcAft>
        <a:buFont typeface="Wingdings" panose="05000000000000000000" pitchFamily="2" charset="2"/>
        <a:buChar char="§"/>
        <a:defRPr sz="1650" kern="1200">
          <a:solidFill>
            <a:schemeClr val="tx1"/>
          </a:solidFill>
          <a:latin typeface="Calibri Light" panose="020F0302020204030204" pitchFamily="34" charset="0"/>
          <a:ea typeface="+mn-ea"/>
          <a:cs typeface="+mn-cs"/>
        </a:defRPr>
      </a:lvl1pPr>
      <a:lvl2pPr marL="606109" indent="-204815" algn="l" defTabSz="685891" rtl="0" eaLnBrk="1" latinLnBrk="0" hangingPunct="1">
        <a:spcBef>
          <a:spcPts val="0"/>
        </a:spcBef>
        <a:spcAft>
          <a:spcPts val="750"/>
        </a:spcAft>
        <a:buFont typeface="Symbol" panose="05050102010706020507" pitchFamily="18" charset="2"/>
        <a:buChar char="-"/>
        <a:defRPr sz="1500" kern="1200">
          <a:solidFill>
            <a:schemeClr val="tx1"/>
          </a:solidFill>
          <a:latin typeface="Calibri Light" panose="020F0302020204030204" pitchFamily="34" charset="0"/>
          <a:ea typeface="+mn-ea"/>
          <a:cs typeface="+mn-cs"/>
        </a:defRPr>
      </a:lvl2pPr>
      <a:lvl3pPr marL="810924" indent="-133368" algn="l" defTabSz="685891" rtl="0" eaLnBrk="1" latinLnBrk="0" hangingPunct="1">
        <a:spcBef>
          <a:spcPts val="0"/>
        </a:spcBef>
        <a:spcAft>
          <a:spcPts val="750"/>
        </a:spcAft>
        <a:buFont typeface="Symbol" panose="05050102010706020507" pitchFamily="18" charset="2"/>
        <a:buChar char="-"/>
        <a:defRPr sz="1350" kern="1200">
          <a:solidFill>
            <a:schemeClr val="tx1"/>
          </a:solidFill>
          <a:latin typeface="Calibri Light" panose="020F0302020204030204" pitchFamily="34" charset="0"/>
          <a:ea typeface="+mn-ea"/>
          <a:cs typeface="+mn-cs"/>
        </a:defRPr>
      </a:lvl3pPr>
      <a:lvl4pPr marL="1077660" indent="-133368" algn="l" defTabSz="685891" rtl="0" eaLnBrk="1" latinLnBrk="0" hangingPunct="1">
        <a:spcBef>
          <a:spcPts val="0"/>
        </a:spcBef>
        <a:spcAft>
          <a:spcPts val="750"/>
        </a:spcAft>
        <a:buFont typeface="Symbol" panose="05050102010706020507" pitchFamily="18" charset="2"/>
        <a:buChar char="-"/>
        <a:defRPr sz="1200" kern="1200">
          <a:solidFill>
            <a:schemeClr val="tx1"/>
          </a:solidFill>
          <a:latin typeface="Calibri Light" panose="020F0302020204030204" pitchFamily="34" charset="0"/>
          <a:ea typeface="+mn-ea"/>
          <a:cs typeface="+mn-cs"/>
        </a:defRPr>
      </a:lvl4pPr>
      <a:lvl5pPr marL="1345586" indent="-134559" algn="l" defTabSz="685891" rtl="0" eaLnBrk="1" latinLnBrk="0" hangingPunct="1">
        <a:spcBef>
          <a:spcPts val="0"/>
        </a:spcBef>
        <a:spcAft>
          <a:spcPts val="750"/>
        </a:spcAft>
        <a:buFont typeface="Symbol" panose="05050102010706020507" pitchFamily="18" charset="2"/>
        <a:buChar char="-"/>
        <a:defRPr sz="1200" kern="1200">
          <a:solidFill>
            <a:schemeClr val="tx1"/>
          </a:solidFill>
          <a:latin typeface="Calibri Light" panose="020F0302020204030204" pitchFamily="34" charset="0"/>
          <a:ea typeface="+mn-ea"/>
          <a:cs typeface="+mn-cs"/>
        </a:defRPr>
      </a:lvl5pPr>
      <a:lvl6pPr marL="1886201" indent="-171473" algn="l" defTabSz="68589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4"/>
            <a:ext cx="683954" cy="365125"/>
          </a:xfrm>
          <a:prstGeom prst="rect">
            <a:avLst/>
          </a:prstGeom>
        </p:spPr>
        <p:txBody>
          <a:bodyPr vert="horz" lIns="91440" tIns="45720" rIns="91440" bIns="45720" rtlCol="0" anchor="ctr"/>
          <a:lstStyle>
            <a:lvl1pPr algn="r">
              <a:defRPr sz="831">
                <a:solidFill>
                  <a:schemeClr val="tx1">
                    <a:tint val="75000"/>
                  </a:schemeClr>
                </a:solidFill>
              </a:defRPr>
            </a:lvl1pPr>
          </a:lstStyle>
          <a:p>
            <a:fld id="{B7923460-88B5-48BF-9C23-B9D54B68CF32}" type="datetimeFigureOut">
              <a:rPr lang="en-US" smtClean="0"/>
              <a:pPr/>
              <a:t>12/1/2015</a:t>
            </a:fld>
            <a:endParaRPr lang="en-US"/>
          </a:p>
        </p:txBody>
      </p:sp>
      <p:sp>
        <p:nvSpPr>
          <p:cNvPr id="5" name="Footer Placeholder 4"/>
          <p:cNvSpPr>
            <a:spLocks noGrp="1"/>
          </p:cNvSpPr>
          <p:nvPr>
            <p:ph type="ftr" sz="quarter" idx="3"/>
          </p:nvPr>
        </p:nvSpPr>
        <p:spPr>
          <a:xfrm>
            <a:off x="508001" y="6041364"/>
            <a:ext cx="4723209" cy="365125"/>
          </a:xfrm>
          <a:prstGeom prst="rect">
            <a:avLst/>
          </a:prstGeom>
        </p:spPr>
        <p:txBody>
          <a:bodyPr vert="horz" lIns="91440" tIns="45720" rIns="91440" bIns="45720" rtlCol="0" anchor="ctr"/>
          <a:lstStyle>
            <a:lvl1pPr algn="l">
              <a:defRPr sz="83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4"/>
            <a:ext cx="512504" cy="365125"/>
          </a:xfrm>
          <a:prstGeom prst="rect">
            <a:avLst/>
          </a:prstGeom>
        </p:spPr>
        <p:txBody>
          <a:bodyPr vert="horz" lIns="91440" tIns="45720" rIns="91440" bIns="45720" rtlCol="0" anchor="ctr"/>
          <a:lstStyle>
            <a:lvl1pPr algn="r">
              <a:defRPr sz="831">
                <a:solidFill>
                  <a:schemeClr val="accent1"/>
                </a:solidFill>
              </a:defRPr>
            </a:lvl1pPr>
          </a:lstStyle>
          <a:p>
            <a:fld id="{75A4F164-3A46-4CEE-A25C-CA523D5E42F3}" type="slidenum">
              <a:rPr lang="en-US" smtClean="0"/>
              <a:pPr/>
              <a:t>‹#›</a:t>
            </a:fld>
            <a:endParaRPr lang="en-US" dirty="0"/>
          </a:p>
        </p:txBody>
      </p:sp>
      <p:grpSp>
        <p:nvGrpSpPr>
          <p:cNvPr id="18" name="Group 17"/>
          <p:cNvGrpSpPr/>
          <p:nvPr/>
        </p:nvGrpSpPr>
        <p:grpSpPr>
          <a:xfrm>
            <a:off x="0" y="1191846"/>
            <a:ext cx="9144000" cy="5666154"/>
            <a:chOff x="0" y="1191846"/>
            <a:chExt cx="12188825" cy="5666154"/>
          </a:xfrm>
        </p:grpSpPr>
        <p:sp>
          <p:nvSpPr>
            <p:cNvPr id="32" name="Isosceles Triangle 31"/>
            <p:cNvSpPr/>
            <p:nvPr/>
          </p:nvSpPr>
          <p:spPr>
            <a:xfrm>
              <a:off x="11581831" y="3589867"/>
              <a:ext cx="606994"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flipH="1">
              <a:off x="0" y="1191846"/>
              <a:ext cx="465172"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4" name="Picture 33"/>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63712" y="39725"/>
            <a:ext cx="780288" cy="838099"/>
          </a:xfrm>
          <a:prstGeom prst="rect">
            <a:avLst/>
          </a:prstGeom>
          <a:noFill/>
          <a:ln>
            <a:noFill/>
          </a:ln>
        </p:spPr>
      </p:pic>
      <p:sp>
        <p:nvSpPr>
          <p:cNvPr id="14" name="Rectangle 28"/>
          <p:cNvSpPr/>
          <p:nvPr userDrawn="1"/>
        </p:nvSpPr>
        <p:spPr>
          <a:xfrm>
            <a:off x="8924544" y="0"/>
            <a:ext cx="219456"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E1CB4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386299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iming>
    <p:tnLst>
      <p:par>
        <p:cTn id="1" dur="indefinite" restart="never" nodeType="tmRoot"/>
      </p:par>
    </p:tnLst>
  </p:timing>
  <p:txStyles>
    <p:titleStyle>
      <a:lvl1pPr algn="l" defTabSz="422041" rtl="0" eaLnBrk="1" latinLnBrk="0" hangingPunct="1">
        <a:spcBef>
          <a:spcPct val="0"/>
        </a:spcBef>
        <a:buNone/>
        <a:defRPr sz="3323"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6531" indent="-316531" algn="l" defTabSz="422041" rtl="0" eaLnBrk="1" latinLnBrk="0" hangingPunct="1">
        <a:spcBef>
          <a:spcPts val="923"/>
        </a:spcBef>
        <a:spcAft>
          <a:spcPts val="0"/>
        </a:spcAft>
        <a:buClr>
          <a:schemeClr val="accent1"/>
        </a:buClr>
        <a:buSzPct val="80000"/>
        <a:buFont typeface="Wingdings 3" charset="2"/>
        <a:buChar char=""/>
        <a:defRPr sz="1662" kern="1200">
          <a:solidFill>
            <a:schemeClr val="tx1">
              <a:lumMod val="75000"/>
              <a:lumOff val="25000"/>
            </a:schemeClr>
          </a:solidFill>
          <a:latin typeface="+mn-lt"/>
          <a:ea typeface="+mn-ea"/>
          <a:cs typeface="+mn-cs"/>
        </a:defRPr>
      </a:lvl1pPr>
      <a:lvl2pPr marL="685817" indent="-263776" algn="l" defTabSz="422041" rtl="0" eaLnBrk="1" latinLnBrk="0" hangingPunct="1">
        <a:spcBef>
          <a:spcPts val="923"/>
        </a:spcBef>
        <a:spcAft>
          <a:spcPts val="0"/>
        </a:spcAft>
        <a:buClr>
          <a:schemeClr val="accent1"/>
        </a:buClr>
        <a:buSzPct val="80000"/>
        <a:buFont typeface="Wingdings 3" charset="2"/>
        <a:buChar char=""/>
        <a:defRPr sz="1477" kern="1200">
          <a:solidFill>
            <a:schemeClr val="tx1">
              <a:lumMod val="75000"/>
              <a:lumOff val="25000"/>
            </a:schemeClr>
          </a:solidFill>
          <a:latin typeface="+mn-lt"/>
          <a:ea typeface="+mn-ea"/>
          <a:cs typeface="+mn-cs"/>
        </a:defRPr>
      </a:lvl2pPr>
      <a:lvl3pPr marL="1055103" indent="-211021" algn="l" defTabSz="422041" rtl="0" eaLnBrk="1" latinLnBrk="0" hangingPunct="1">
        <a:spcBef>
          <a:spcPts val="923"/>
        </a:spcBef>
        <a:spcAft>
          <a:spcPts val="0"/>
        </a:spcAft>
        <a:buClr>
          <a:schemeClr val="accent1"/>
        </a:buClr>
        <a:buSzPct val="80000"/>
        <a:buFont typeface="Wingdings 3" charset="2"/>
        <a:buChar char=""/>
        <a:defRPr sz="1292" kern="1200">
          <a:solidFill>
            <a:schemeClr val="tx1">
              <a:lumMod val="75000"/>
              <a:lumOff val="25000"/>
            </a:schemeClr>
          </a:solidFill>
          <a:latin typeface="+mn-lt"/>
          <a:ea typeface="+mn-ea"/>
          <a:cs typeface="+mn-cs"/>
        </a:defRPr>
      </a:lvl3pPr>
      <a:lvl4pPr marL="1477145" indent="-211021" algn="l" defTabSz="422041" rtl="0" eaLnBrk="1" latinLnBrk="0" hangingPunct="1">
        <a:spcBef>
          <a:spcPts val="923"/>
        </a:spcBef>
        <a:spcAft>
          <a:spcPts val="0"/>
        </a:spcAft>
        <a:buClr>
          <a:schemeClr val="accent1"/>
        </a:buClr>
        <a:buSzPct val="80000"/>
        <a:buFont typeface="Wingdings 3" charset="2"/>
        <a:buChar char=""/>
        <a:defRPr sz="1108" kern="1200">
          <a:solidFill>
            <a:schemeClr val="tx1">
              <a:lumMod val="75000"/>
              <a:lumOff val="25000"/>
            </a:schemeClr>
          </a:solidFill>
          <a:latin typeface="+mn-lt"/>
          <a:ea typeface="+mn-ea"/>
          <a:cs typeface="+mn-cs"/>
        </a:defRPr>
      </a:lvl4pPr>
      <a:lvl5pPr marL="1899186" indent="-211021" algn="l" defTabSz="422041" rtl="0" eaLnBrk="1" latinLnBrk="0" hangingPunct="1">
        <a:spcBef>
          <a:spcPts val="923"/>
        </a:spcBef>
        <a:spcAft>
          <a:spcPts val="0"/>
        </a:spcAft>
        <a:buClr>
          <a:schemeClr val="accent1"/>
        </a:buClr>
        <a:buSzPct val="80000"/>
        <a:buFont typeface="Wingdings 3" charset="2"/>
        <a:buChar char=""/>
        <a:defRPr sz="1108" kern="1200">
          <a:solidFill>
            <a:schemeClr val="tx1">
              <a:lumMod val="75000"/>
              <a:lumOff val="25000"/>
            </a:schemeClr>
          </a:solidFill>
          <a:latin typeface="+mn-lt"/>
          <a:ea typeface="+mn-ea"/>
          <a:cs typeface="+mn-cs"/>
        </a:defRPr>
      </a:lvl5pPr>
      <a:lvl6pPr marL="2321227" indent="-211021" algn="l" defTabSz="422041" rtl="0" eaLnBrk="1" latinLnBrk="0" hangingPunct="1">
        <a:spcBef>
          <a:spcPts val="923"/>
        </a:spcBef>
        <a:spcAft>
          <a:spcPts val="0"/>
        </a:spcAft>
        <a:buClr>
          <a:schemeClr val="accent1"/>
        </a:buClr>
        <a:buSzPct val="80000"/>
        <a:buFont typeface="Wingdings 3" charset="2"/>
        <a:buChar char=""/>
        <a:defRPr sz="1108" kern="1200">
          <a:solidFill>
            <a:schemeClr val="tx1">
              <a:lumMod val="75000"/>
              <a:lumOff val="25000"/>
            </a:schemeClr>
          </a:solidFill>
          <a:latin typeface="+mn-lt"/>
          <a:ea typeface="+mn-ea"/>
          <a:cs typeface="+mn-cs"/>
        </a:defRPr>
      </a:lvl6pPr>
      <a:lvl7pPr marL="2743269" indent="-211021" algn="l" defTabSz="422041" rtl="0" eaLnBrk="1" latinLnBrk="0" hangingPunct="1">
        <a:spcBef>
          <a:spcPts val="923"/>
        </a:spcBef>
        <a:spcAft>
          <a:spcPts val="0"/>
        </a:spcAft>
        <a:buClr>
          <a:schemeClr val="accent1"/>
        </a:buClr>
        <a:buSzPct val="80000"/>
        <a:buFont typeface="Wingdings 3" charset="2"/>
        <a:buChar char=""/>
        <a:defRPr sz="1108" kern="1200">
          <a:solidFill>
            <a:schemeClr val="tx1">
              <a:lumMod val="75000"/>
              <a:lumOff val="25000"/>
            </a:schemeClr>
          </a:solidFill>
          <a:latin typeface="+mn-lt"/>
          <a:ea typeface="+mn-ea"/>
          <a:cs typeface="+mn-cs"/>
        </a:defRPr>
      </a:lvl7pPr>
      <a:lvl8pPr marL="3165310" indent="-211021" algn="l" defTabSz="422041" rtl="0" eaLnBrk="1" latinLnBrk="0" hangingPunct="1">
        <a:spcBef>
          <a:spcPts val="923"/>
        </a:spcBef>
        <a:spcAft>
          <a:spcPts val="0"/>
        </a:spcAft>
        <a:buClr>
          <a:schemeClr val="accent1"/>
        </a:buClr>
        <a:buSzPct val="80000"/>
        <a:buFont typeface="Wingdings 3" charset="2"/>
        <a:buChar char=""/>
        <a:defRPr sz="1108" kern="1200">
          <a:solidFill>
            <a:schemeClr val="tx1">
              <a:lumMod val="75000"/>
              <a:lumOff val="25000"/>
            </a:schemeClr>
          </a:solidFill>
          <a:latin typeface="+mn-lt"/>
          <a:ea typeface="+mn-ea"/>
          <a:cs typeface="+mn-cs"/>
        </a:defRPr>
      </a:lvl8pPr>
      <a:lvl9pPr marL="3587351" indent="-211021" algn="l" defTabSz="422041" rtl="0" eaLnBrk="1" latinLnBrk="0" hangingPunct="1">
        <a:spcBef>
          <a:spcPts val="923"/>
        </a:spcBef>
        <a:spcAft>
          <a:spcPts val="0"/>
        </a:spcAft>
        <a:buClr>
          <a:schemeClr val="accent1"/>
        </a:buClr>
        <a:buSzPct val="80000"/>
        <a:buFont typeface="Wingdings 3" charset="2"/>
        <a:buChar char=""/>
        <a:defRPr sz="1108" kern="1200">
          <a:solidFill>
            <a:schemeClr val="tx1">
              <a:lumMod val="75000"/>
              <a:lumOff val="25000"/>
            </a:schemeClr>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ngeckenya.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44063" y="2848708"/>
            <a:ext cx="6202914" cy="1061618"/>
          </a:xfrm>
        </p:spPr>
        <p:txBody>
          <a:bodyPr/>
          <a:lstStyle/>
          <a:p>
            <a:r>
              <a:rPr lang="nb-NO" dirty="0" smtClean="0">
                <a:latin typeface="Andalus" panose="02020603050405020304" pitchFamily="18" charset="-78"/>
                <a:cs typeface="Andalus" panose="02020603050405020304" pitchFamily="18" charset="-78"/>
              </a:rPr>
              <a:t/>
            </a:r>
            <a:br>
              <a:rPr lang="nb-NO" dirty="0" smtClean="0">
                <a:latin typeface="Andalus" panose="02020603050405020304" pitchFamily="18" charset="-78"/>
                <a:cs typeface="Andalus" panose="02020603050405020304" pitchFamily="18" charset="-78"/>
              </a:rPr>
            </a:br>
            <a:r>
              <a:rPr lang="nb-NO" dirty="0">
                <a:latin typeface="Andalus" panose="02020603050405020304" pitchFamily="18" charset="-78"/>
                <a:cs typeface="Andalus" panose="02020603050405020304" pitchFamily="18" charset="-78"/>
              </a:rPr>
              <a:t/>
            </a:r>
            <a:br>
              <a:rPr lang="nb-NO" dirty="0">
                <a:latin typeface="Andalus" panose="02020603050405020304" pitchFamily="18" charset="-78"/>
                <a:cs typeface="Andalus" panose="02020603050405020304" pitchFamily="18" charset="-78"/>
              </a:rPr>
            </a:br>
            <a:r>
              <a:rPr lang="nb-NO" dirty="0" smtClean="0">
                <a:latin typeface="Andalus" panose="02020603050405020304" pitchFamily="18" charset="-78"/>
                <a:cs typeface="Andalus" panose="02020603050405020304" pitchFamily="18" charset="-78"/>
              </a:rPr>
              <a:t/>
            </a:r>
            <a:br>
              <a:rPr lang="nb-NO" dirty="0" smtClean="0">
                <a:latin typeface="Andalus" panose="02020603050405020304" pitchFamily="18" charset="-78"/>
                <a:cs typeface="Andalus" panose="02020603050405020304" pitchFamily="18" charset="-78"/>
              </a:rPr>
            </a:br>
            <a:r>
              <a:rPr lang="nb-NO" dirty="0">
                <a:latin typeface="Andalus" panose="02020603050405020304" pitchFamily="18" charset="-78"/>
                <a:cs typeface="Andalus" panose="02020603050405020304" pitchFamily="18" charset="-78"/>
              </a:rPr>
              <a:t/>
            </a:r>
            <a:br>
              <a:rPr lang="nb-NO" dirty="0">
                <a:latin typeface="Andalus" panose="02020603050405020304" pitchFamily="18" charset="-78"/>
                <a:cs typeface="Andalus" panose="02020603050405020304" pitchFamily="18" charset="-78"/>
              </a:rPr>
            </a:br>
            <a:r>
              <a:rPr lang="nb-NO" dirty="0" smtClean="0">
                <a:latin typeface="Andalus" panose="02020603050405020304" pitchFamily="18" charset="-78"/>
                <a:cs typeface="Andalus" panose="02020603050405020304" pitchFamily="18" charset="-78"/>
              </a:rPr>
              <a:t/>
            </a:r>
            <a:br>
              <a:rPr lang="nb-NO" dirty="0" smtClean="0">
                <a:latin typeface="Andalus" panose="02020603050405020304" pitchFamily="18" charset="-78"/>
                <a:cs typeface="Andalus" panose="02020603050405020304" pitchFamily="18" charset="-78"/>
              </a:rPr>
            </a:br>
            <a:r>
              <a:rPr lang="nb-NO" dirty="0">
                <a:latin typeface="Andalus" panose="02020603050405020304" pitchFamily="18" charset="-78"/>
                <a:cs typeface="Andalus" panose="02020603050405020304" pitchFamily="18" charset="-78"/>
              </a:rPr>
              <a:t/>
            </a:r>
            <a:br>
              <a:rPr lang="nb-NO" dirty="0">
                <a:latin typeface="Andalus" panose="02020603050405020304" pitchFamily="18" charset="-78"/>
                <a:cs typeface="Andalus" panose="02020603050405020304" pitchFamily="18" charset="-78"/>
              </a:rPr>
            </a:br>
            <a:endParaRPr lang="nb-NO"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492369" y="3516923"/>
            <a:ext cx="7842739" cy="3176954"/>
          </a:xfrm>
        </p:spPr>
        <p:txBody>
          <a:bodyPr>
            <a:normAutofit fontScale="70000" lnSpcReduction="20000"/>
          </a:bodyPr>
          <a:lstStyle/>
          <a:p>
            <a:pPr lvl="1"/>
            <a:r>
              <a:rPr lang="en-US" sz="5100" b="1" dirty="0" smtClean="0">
                <a:solidFill>
                  <a:schemeClr val="tx1">
                    <a:lumMod val="95000"/>
                    <a:lumOff val="5000"/>
                  </a:schemeClr>
                </a:solidFill>
              </a:rPr>
              <a:t>Aspects of  Non </a:t>
            </a:r>
            <a:r>
              <a:rPr lang="en-US" sz="5100" b="1" dirty="0">
                <a:solidFill>
                  <a:schemeClr val="tx1">
                    <a:lumMod val="95000"/>
                    <a:lumOff val="5000"/>
                  </a:schemeClr>
                </a:solidFill>
              </a:rPr>
              <a:t>-</a:t>
            </a:r>
            <a:r>
              <a:rPr lang="en-US" sz="5100" b="1" dirty="0" smtClean="0">
                <a:solidFill>
                  <a:schemeClr val="tx1">
                    <a:lumMod val="95000"/>
                    <a:lumOff val="5000"/>
                  </a:schemeClr>
                </a:solidFill>
              </a:rPr>
              <a:t>Communicable  Diseases (NCDs) and Gender</a:t>
            </a:r>
          </a:p>
          <a:p>
            <a:pPr lvl="1"/>
            <a:r>
              <a:rPr lang="en-US" sz="3300" dirty="0" smtClean="0">
                <a:solidFill>
                  <a:schemeClr val="tx1">
                    <a:lumMod val="95000"/>
                    <a:lumOff val="5000"/>
                  </a:schemeClr>
                </a:solidFill>
              </a:rPr>
              <a:t>During the Eleventh Annual Meeting of African Science Academies (AMASA-11) on ‘Non-Communicable </a:t>
            </a:r>
            <a:r>
              <a:rPr lang="en-US" sz="3300" dirty="0">
                <a:solidFill>
                  <a:schemeClr val="tx1">
                    <a:lumMod val="95000"/>
                    <a:lumOff val="5000"/>
                  </a:schemeClr>
                </a:solidFill>
              </a:rPr>
              <a:t>D</a:t>
            </a:r>
            <a:r>
              <a:rPr lang="en-US" sz="3300" dirty="0" smtClean="0">
                <a:solidFill>
                  <a:schemeClr val="tx1">
                    <a:lumMod val="95000"/>
                    <a:lumOff val="5000"/>
                  </a:schemeClr>
                </a:solidFill>
              </a:rPr>
              <a:t>iseases: Post 2015 Development </a:t>
            </a:r>
            <a:r>
              <a:rPr lang="en-US" sz="3300" dirty="0" smtClean="0">
                <a:solidFill>
                  <a:schemeClr val="tx1">
                    <a:lumMod val="95000"/>
                    <a:lumOff val="5000"/>
                  </a:schemeClr>
                </a:solidFill>
              </a:rPr>
              <a:t>Agenda’</a:t>
            </a:r>
            <a:endParaRPr lang="en-US" sz="3300" dirty="0">
              <a:solidFill>
                <a:schemeClr val="tx1">
                  <a:lumMod val="95000"/>
                  <a:lumOff val="5000"/>
                </a:schemeClr>
              </a:solidFill>
            </a:endParaRPr>
          </a:p>
          <a:p>
            <a:pPr lvl="1"/>
            <a:endParaRPr lang="en-US" sz="2215" dirty="0" smtClean="0">
              <a:solidFill>
                <a:schemeClr val="tx1">
                  <a:lumMod val="95000"/>
                  <a:lumOff val="5000"/>
                </a:schemeClr>
              </a:solidFill>
            </a:endParaRPr>
          </a:p>
          <a:p>
            <a:pPr lvl="1"/>
            <a:r>
              <a:rPr lang="en-US" sz="2215" dirty="0" smtClean="0">
                <a:solidFill>
                  <a:schemeClr val="tx1">
                    <a:lumMod val="95000"/>
                    <a:lumOff val="5000"/>
                  </a:schemeClr>
                </a:solidFill>
              </a:rPr>
              <a:t>Hilton Hotel, Nairobi;, 1</a:t>
            </a:r>
            <a:r>
              <a:rPr lang="en-US" sz="2215" baseline="30000" dirty="0" smtClean="0">
                <a:solidFill>
                  <a:schemeClr val="tx1">
                    <a:lumMod val="95000"/>
                    <a:lumOff val="5000"/>
                  </a:schemeClr>
                </a:solidFill>
              </a:rPr>
              <a:t>st</a:t>
            </a:r>
            <a:r>
              <a:rPr lang="en-US" sz="2215" dirty="0" smtClean="0">
                <a:solidFill>
                  <a:schemeClr val="tx1">
                    <a:lumMod val="95000"/>
                    <a:lumOff val="5000"/>
                  </a:schemeClr>
                </a:solidFill>
              </a:rPr>
              <a:t> December 2015</a:t>
            </a:r>
          </a:p>
          <a:p>
            <a:pPr lvl="1"/>
            <a:r>
              <a:rPr lang="en-US" sz="2215" b="1" dirty="0" smtClean="0">
                <a:solidFill>
                  <a:schemeClr val="tx1">
                    <a:lumMod val="95000"/>
                    <a:lumOff val="5000"/>
                  </a:schemeClr>
                </a:solidFill>
              </a:rPr>
              <a:t>Paul </a:t>
            </a:r>
            <a:r>
              <a:rPr lang="en-US" sz="2215" b="1" dirty="0" smtClean="0">
                <a:solidFill>
                  <a:schemeClr val="tx1">
                    <a:lumMod val="95000"/>
                    <a:lumOff val="5000"/>
                  </a:schemeClr>
                </a:solidFill>
              </a:rPr>
              <a:t>Kuria</a:t>
            </a:r>
            <a:endParaRPr lang="en-US" sz="2215" b="1" dirty="0" smtClean="0">
              <a:solidFill>
                <a:schemeClr val="tx1">
                  <a:lumMod val="95000"/>
                  <a:lumOff val="5000"/>
                </a:schemeClr>
              </a:solidFill>
            </a:endParaRPr>
          </a:p>
          <a:p>
            <a:pPr lvl="1"/>
            <a:endParaRPr lang="en-US" sz="2215" b="1" dirty="0">
              <a:solidFill>
                <a:schemeClr val="tx2">
                  <a:lumMod val="50000"/>
                </a:schemeClr>
              </a:solidFill>
            </a:endParaRPr>
          </a:p>
        </p:txBody>
      </p:sp>
    </p:spTree>
    <p:extLst>
      <p:ext uri="{BB962C8B-B14F-4D97-AF65-F5344CB8AC3E}">
        <p14:creationId xmlns:p14="http://schemas.microsoft.com/office/powerpoint/2010/main" val="3300661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562708"/>
            <a:ext cx="6447501" cy="715108"/>
          </a:xfrm>
        </p:spPr>
        <p:txBody>
          <a:bodyPr/>
          <a:lstStyle/>
          <a:p>
            <a:r>
              <a:rPr lang="en-US" dirty="0" smtClean="0"/>
              <a:t>1.Risk </a:t>
            </a:r>
            <a:r>
              <a:rPr lang="en-US" dirty="0"/>
              <a:t>factors for males and females </a:t>
            </a:r>
          </a:p>
        </p:txBody>
      </p:sp>
      <p:sp>
        <p:nvSpPr>
          <p:cNvPr id="3" name="Content Placeholder 2"/>
          <p:cNvSpPr>
            <a:spLocks noGrp="1"/>
          </p:cNvSpPr>
          <p:nvPr>
            <p:ph idx="1"/>
          </p:nvPr>
        </p:nvSpPr>
        <p:spPr>
          <a:xfrm>
            <a:off x="508001" y="1219200"/>
            <a:ext cx="8085014" cy="5275385"/>
          </a:xfrm>
        </p:spPr>
        <p:txBody>
          <a:bodyPr>
            <a:normAutofit/>
          </a:bodyPr>
          <a:lstStyle/>
          <a:p>
            <a:pPr marL="0" indent="0">
              <a:buNone/>
            </a:pPr>
            <a:r>
              <a:rPr lang="en-US" sz="2400" b="1" dirty="0" smtClean="0"/>
              <a:t>a) Alcohol </a:t>
            </a:r>
            <a:r>
              <a:rPr lang="en-US" sz="2400" b="1" dirty="0"/>
              <a:t>and tobacco consumption</a:t>
            </a:r>
          </a:p>
          <a:p>
            <a:pPr marL="0" indent="0">
              <a:buNone/>
            </a:pPr>
            <a:r>
              <a:rPr lang="en-US" sz="2400" dirty="0" smtClean="0"/>
              <a:t>Males </a:t>
            </a:r>
            <a:r>
              <a:rPr lang="en-US" sz="2400" dirty="0"/>
              <a:t>and females face different levels of susceptibility to NCDs based on their genetic makeup </a:t>
            </a:r>
            <a:r>
              <a:rPr lang="en-US" sz="2400" dirty="0" smtClean="0"/>
              <a:t>and gender </a:t>
            </a:r>
            <a:r>
              <a:rPr lang="en-US" sz="2400" dirty="0"/>
              <a:t>norms that influence behavioral risk factors for NCDs. </a:t>
            </a:r>
          </a:p>
          <a:p>
            <a:pPr>
              <a:buFont typeface="Wingdings" panose="05000000000000000000" pitchFamily="2" charset="2"/>
              <a:buChar char="ü"/>
            </a:pPr>
            <a:r>
              <a:rPr lang="en-US" sz="2400" dirty="0" smtClean="0"/>
              <a:t>Women are thus much less likely to die from lung cancer than men (WHO, 2005). </a:t>
            </a:r>
          </a:p>
          <a:p>
            <a:pPr>
              <a:buFont typeface="Wingdings" panose="05000000000000000000" pitchFamily="2" charset="2"/>
              <a:buChar char="ü"/>
            </a:pPr>
            <a:r>
              <a:rPr lang="en-US" sz="2400" dirty="0" smtClean="0"/>
              <a:t>Alcohol consumption is also higher among males, and in many cultures it is acceptable for men to consume large </a:t>
            </a:r>
          </a:p>
          <a:p>
            <a:pPr>
              <a:buFont typeface="Wingdings" panose="05000000000000000000" pitchFamily="2" charset="2"/>
              <a:buChar char="ü"/>
            </a:pPr>
            <a:r>
              <a:rPr lang="en-US" sz="2400" dirty="0" smtClean="0"/>
              <a:t>Alcohol and drug abuse (ADA) is highest among ages 15-29 and lowest among adults of ages 65 and older. </a:t>
            </a:r>
          </a:p>
          <a:p>
            <a:endParaRPr lang="en-US" sz="2400" dirty="0"/>
          </a:p>
        </p:txBody>
      </p:sp>
    </p:spTree>
    <p:extLst>
      <p:ext uri="{BB962C8B-B14F-4D97-AF65-F5344CB8AC3E}">
        <p14:creationId xmlns:p14="http://schemas.microsoft.com/office/powerpoint/2010/main" val="2742037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768491" cy="926123"/>
          </a:xfrm>
        </p:spPr>
        <p:txBody>
          <a:bodyPr>
            <a:normAutofit/>
          </a:bodyPr>
          <a:lstStyle/>
          <a:p>
            <a:r>
              <a:rPr lang="en-US" dirty="0"/>
              <a:t>	</a:t>
            </a:r>
            <a:endParaRPr lang="en-US" sz="3200" dirty="0"/>
          </a:p>
        </p:txBody>
      </p:sp>
      <p:sp>
        <p:nvSpPr>
          <p:cNvPr id="3" name="Content Placeholder 2"/>
          <p:cNvSpPr>
            <a:spLocks noGrp="1"/>
          </p:cNvSpPr>
          <p:nvPr>
            <p:ph idx="1"/>
          </p:nvPr>
        </p:nvSpPr>
        <p:spPr>
          <a:xfrm>
            <a:off x="246185" y="328245"/>
            <a:ext cx="8604738" cy="6318739"/>
          </a:xfrm>
        </p:spPr>
        <p:txBody>
          <a:bodyPr>
            <a:normAutofit lnSpcReduction="10000"/>
          </a:bodyPr>
          <a:lstStyle/>
          <a:p>
            <a:pPr marL="0" indent="0">
              <a:buNone/>
            </a:pPr>
            <a:r>
              <a:rPr lang="en-US" sz="2400" dirty="0"/>
              <a:t>b</a:t>
            </a:r>
            <a:r>
              <a:rPr lang="en-US" sz="2400" dirty="0" smtClean="0"/>
              <a:t>) </a:t>
            </a:r>
            <a:r>
              <a:rPr lang="en-US" sz="2400" b="1" dirty="0"/>
              <a:t>Environmental factors and pollutants </a:t>
            </a:r>
            <a:endParaRPr lang="en-US" sz="2400" b="1" dirty="0" smtClean="0"/>
          </a:p>
          <a:p>
            <a:pPr marL="0" indent="0">
              <a:buNone/>
            </a:pPr>
            <a:r>
              <a:rPr lang="en-US" sz="2400" dirty="0" smtClean="0"/>
              <a:t>Different </a:t>
            </a:r>
            <a:r>
              <a:rPr lang="en-US" sz="2400" dirty="0"/>
              <a:t>roles of males and females </a:t>
            </a:r>
            <a:r>
              <a:rPr lang="en-US" sz="2400" dirty="0" smtClean="0"/>
              <a:t>in households </a:t>
            </a:r>
            <a:r>
              <a:rPr lang="en-US" sz="2400" dirty="0"/>
              <a:t>lead to different levels of exposure to environmental risk factors and </a:t>
            </a:r>
            <a:r>
              <a:rPr lang="en-US" sz="2400" dirty="0" smtClean="0"/>
              <a:t>pollutants. </a:t>
            </a:r>
            <a:endParaRPr lang="en-US" sz="2400" dirty="0"/>
          </a:p>
          <a:p>
            <a:pPr>
              <a:buFont typeface="Wingdings" panose="05000000000000000000" pitchFamily="2" charset="2"/>
              <a:buChar char="ü"/>
            </a:pPr>
            <a:r>
              <a:rPr lang="en-US" sz="2400" dirty="0" err="1" smtClean="0"/>
              <a:t>E.g</a:t>
            </a:r>
            <a:r>
              <a:rPr lang="en-US" sz="2400" dirty="0" smtClean="0"/>
              <a:t> exposure to pollution respiratory diseases</a:t>
            </a:r>
            <a:endParaRPr lang="en-US" sz="2400" dirty="0"/>
          </a:p>
          <a:p>
            <a:pPr>
              <a:buFont typeface="Wingdings" panose="05000000000000000000" pitchFamily="2" charset="2"/>
              <a:buChar char="ü"/>
            </a:pPr>
            <a:r>
              <a:rPr lang="en-US" sz="2400" dirty="0" smtClean="0"/>
              <a:t>Power </a:t>
            </a:r>
            <a:r>
              <a:rPr lang="en-US" sz="2400" dirty="0"/>
              <a:t>imbalances can cause women to be less able to negotiate smoke-free spaces in work places, social gatherings, and in their own home</a:t>
            </a:r>
            <a:r>
              <a:rPr lang="en-US" sz="2400" dirty="0" smtClean="0"/>
              <a:t>.</a:t>
            </a:r>
          </a:p>
          <a:p>
            <a:pPr marL="0" indent="0">
              <a:buNone/>
            </a:pPr>
            <a:endParaRPr lang="en-US" sz="2400" dirty="0"/>
          </a:p>
          <a:p>
            <a:pPr marL="0" indent="0">
              <a:buNone/>
            </a:pPr>
            <a:r>
              <a:rPr lang="en-US" sz="2400" dirty="0" smtClean="0"/>
              <a:t>c) </a:t>
            </a:r>
            <a:r>
              <a:rPr lang="en-US" sz="2400" b="1" dirty="0" smtClean="0"/>
              <a:t>Obesity and physical inactivity</a:t>
            </a:r>
            <a:endParaRPr lang="en-US" sz="2400" b="1" dirty="0"/>
          </a:p>
          <a:p>
            <a:pPr>
              <a:buFont typeface="Wingdings" panose="05000000000000000000" pitchFamily="2" charset="2"/>
              <a:buChar char="ü"/>
            </a:pPr>
            <a:r>
              <a:rPr lang="en-US" sz="2400" dirty="0"/>
              <a:t>Globally, women are more likely to be obese than men, due to an array of cultural norms. </a:t>
            </a:r>
          </a:p>
          <a:p>
            <a:pPr>
              <a:buFont typeface="Wingdings" panose="05000000000000000000" pitchFamily="2" charset="2"/>
              <a:buChar char="ü"/>
            </a:pPr>
            <a:r>
              <a:rPr lang="en-US" sz="2400" dirty="0" smtClean="0"/>
              <a:t>Women may consume carbohydrates </a:t>
            </a:r>
            <a:r>
              <a:rPr lang="en-US" sz="2400" dirty="0"/>
              <a:t>and fats, which </a:t>
            </a:r>
            <a:r>
              <a:rPr lang="en-US" sz="2400" dirty="0" smtClean="0"/>
              <a:t>increases </a:t>
            </a:r>
            <a:r>
              <a:rPr lang="en-US" sz="2400" dirty="0"/>
              <a:t>their risk of NCDs, either due to </a:t>
            </a:r>
            <a:r>
              <a:rPr lang="en-US" sz="2400" dirty="0" smtClean="0"/>
              <a:t>inability </a:t>
            </a:r>
            <a:r>
              <a:rPr lang="en-US" sz="2400" dirty="0"/>
              <a:t>to access healthy food options or </a:t>
            </a:r>
            <a:r>
              <a:rPr lang="en-US" sz="2400" dirty="0" smtClean="0"/>
              <a:t>because cultures </a:t>
            </a:r>
            <a:r>
              <a:rPr lang="en-US" sz="2400" dirty="0"/>
              <a:t>favor women with higher body </a:t>
            </a:r>
            <a:r>
              <a:rPr lang="en-US" sz="2400" dirty="0" smtClean="0"/>
              <a:t>weight</a:t>
            </a:r>
          </a:p>
          <a:p>
            <a:pPr>
              <a:buFont typeface="Wingdings" panose="05000000000000000000" pitchFamily="2" charset="2"/>
              <a:buChar char="ü"/>
            </a:pPr>
            <a:r>
              <a:rPr lang="en-US" sz="2400" dirty="0" smtClean="0"/>
              <a:t>Women may not undertake physical exercises in public </a:t>
            </a:r>
          </a:p>
          <a:p>
            <a:pPr marL="0" indent="0">
              <a:buNone/>
            </a:pPr>
            <a:endParaRPr lang="en-US" sz="2400" dirty="0"/>
          </a:p>
        </p:txBody>
      </p:sp>
    </p:spTree>
    <p:extLst>
      <p:ext uri="{BB962C8B-B14F-4D97-AF65-F5344CB8AC3E}">
        <p14:creationId xmlns:p14="http://schemas.microsoft.com/office/powerpoint/2010/main" val="2077362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22031"/>
            <a:ext cx="8167076" cy="6283569"/>
          </a:xfrm>
        </p:spPr>
        <p:txBody>
          <a:bodyPr>
            <a:noAutofit/>
          </a:bodyPr>
          <a:lstStyle/>
          <a:p>
            <a:pPr marL="0" indent="0">
              <a:buNone/>
            </a:pPr>
            <a:r>
              <a:rPr lang="en-US" sz="2400" dirty="0" smtClean="0"/>
              <a:t>d) </a:t>
            </a:r>
            <a:r>
              <a:rPr lang="en-US" sz="2400" b="1" dirty="0"/>
              <a:t>M</a:t>
            </a:r>
            <a:r>
              <a:rPr lang="en-US" sz="2400" b="1" dirty="0" smtClean="0"/>
              <a:t>ental health and illness</a:t>
            </a:r>
          </a:p>
          <a:p>
            <a:pPr marL="0" indent="0">
              <a:buNone/>
            </a:pPr>
            <a:r>
              <a:rPr lang="en-US" sz="2400" dirty="0" smtClean="0"/>
              <a:t>Mental </a:t>
            </a:r>
            <a:r>
              <a:rPr lang="en-US" sz="2400" dirty="0"/>
              <a:t>illness and consequences of gender based violence (GBV) </a:t>
            </a:r>
            <a:r>
              <a:rPr lang="en-US" sz="2400" dirty="0" smtClean="0"/>
              <a:t>affect </a:t>
            </a:r>
            <a:r>
              <a:rPr lang="en-US" sz="2400" dirty="0"/>
              <a:t>women and men differently. Globally, women are subjected to GBV more frequently, </a:t>
            </a:r>
            <a:r>
              <a:rPr lang="en-US" sz="2400" dirty="0" smtClean="0"/>
              <a:t>detrimental </a:t>
            </a:r>
            <a:r>
              <a:rPr lang="en-US" sz="2400" dirty="0"/>
              <a:t>to their physical and mental health. </a:t>
            </a:r>
          </a:p>
          <a:p>
            <a:pPr>
              <a:buFont typeface="Wingdings" panose="05000000000000000000" pitchFamily="2" charset="2"/>
              <a:buChar char="ü"/>
            </a:pPr>
            <a:r>
              <a:rPr lang="en-US" sz="2400" dirty="0" smtClean="0"/>
              <a:t>45</a:t>
            </a:r>
            <a:r>
              <a:rPr lang="en-US" sz="2400" dirty="0"/>
              <a:t>% of women between ages 15 – 49 in Kenya have experienced either physical or sexual </a:t>
            </a:r>
            <a:r>
              <a:rPr lang="en-US" sz="2400" dirty="0" smtClean="0"/>
              <a:t>violence. Women </a:t>
            </a:r>
            <a:r>
              <a:rPr lang="en-US" sz="2400" dirty="0"/>
              <a:t>and girls </a:t>
            </a:r>
            <a:r>
              <a:rPr lang="en-US" sz="2400" dirty="0" smtClean="0"/>
              <a:t>accounts for </a:t>
            </a:r>
            <a:r>
              <a:rPr lang="en-US" sz="2400" dirty="0"/>
              <a:t>90% of the gender based violence (GBV) cases </a:t>
            </a:r>
            <a:r>
              <a:rPr lang="en-US" sz="2400" dirty="0" smtClean="0"/>
              <a:t>reported</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smtClean="0"/>
              <a:t>Rates </a:t>
            </a:r>
            <a:r>
              <a:rPr lang="en-US" sz="2400" dirty="0"/>
              <a:t>of depression are 3 to 4 times higher among women exposed to childhood sexual abuse or physical partner violence (</a:t>
            </a:r>
            <a:r>
              <a:rPr lang="en-US" sz="2400" dirty="0" smtClean="0"/>
              <a:t>WHO, </a:t>
            </a:r>
            <a:r>
              <a:rPr lang="en-US" sz="2400" dirty="0"/>
              <a:t>2014). </a:t>
            </a:r>
          </a:p>
          <a:p>
            <a:pPr marL="0" indent="0">
              <a:buNone/>
            </a:pPr>
            <a:endParaRPr lang="en-US" sz="2400" dirty="0"/>
          </a:p>
        </p:txBody>
      </p:sp>
    </p:spTree>
    <p:extLst>
      <p:ext uri="{BB962C8B-B14F-4D97-AF65-F5344CB8AC3E}">
        <p14:creationId xmlns:p14="http://schemas.microsoft.com/office/powerpoint/2010/main" val="621093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93" y="134815"/>
            <a:ext cx="7815384" cy="949569"/>
          </a:xfrm>
        </p:spPr>
        <p:txBody>
          <a:bodyPr>
            <a:normAutofit fontScale="90000"/>
          </a:bodyPr>
          <a:lstStyle/>
          <a:p>
            <a:r>
              <a:rPr lang="en-US" dirty="0" smtClean="0"/>
              <a:t/>
            </a:r>
            <a:br>
              <a:rPr lang="en-US" dirty="0" smtClean="0"/>
            </a:br>
            <a:r>
              <a:rPr lang="en-US" dirty="0" smtClean="0"/>
              <a:t>2. Access </a:t>
            </a:r>
            <a:r>
              <a:rPr lang="en-US" dirty="0"/>
              <a:t>to care and care-seeking behavior </a:t>
            </a:r>
          </a:p>
        </p:txBody>
      </p:sp>
      <p:sp>
        <p:nvSpPr>
          <p:cNvPr id="3" name="Content Placeholder 2"/>
          <p:cNvSpPr>
            <a:spLocks noGrp="1"/>
          </p:cNvSpPr>
          <p:nvPr>
            <p:ph idx="1"/>
          </p:nvPr>
        </p:nvSpPr>
        <p:spPr>
          <a:xfrm>
            <a:off x="199293" y="1084385"/>
            <a:ext cx="8593016" cy="5691554"/>
          </a:xfrm>
        </p:spPr>
        <p:txBody>
          <a:bodyPr>
            <a:noAutofit/>
          </a:bodyPr>
          <a:lstStyle/>
          <a:p>
            <a:pPr marL="0" indent="0">
              <a:buNone/>
            </a:pPr>
            <a:r>
              <a:rPr lang="en-US" sz="2400" dirty="0" smtClean="0"/>
              <a:t>Gender </a:t>
            </a:r>
            <a:r>
              <a:rPr lang="en-US" sz="2400" dirty="0"/>
              <a:t>relations </a:t>
            </a:r>
            <a:r>
              <a:rPr lang="en-US" sz="2400" dirty="0" smtClean="0"/>
              <a:t>affect </a:t>
            </a:r>
            <a:r>
              <a:rPr lang="en-US" sz="2400" dirty="0"/>
              <a:t>accessibility to preventive care and treatment for NCDs. </a:t>
            </a:r>
            <a:endParaRPr lang="en-US" sz="2400" dirty="0" smtClean="0"/>
          </a:p>
          <a:p>
            <a:pPr>
              <a:buFont typeface="Wingdings" panose="05000000000000000000" pitchFamily="2" charset="2"/>
              <a:buChar char="ü"/>
            </a:pPr>
            <a:r>
              <a:rPr lang="en-US" sz="2400" dirty="0" smtClean="0"/>
              <a:t>Social </a:t>
            </a:r>
            <a:r>
              <a:rPr lang="en-US" sz="2400" dirty="0"/>
              <a:t>and cultural beliefs </a:t>
            </a:r>
            <a:r>
              <a:rPr lang="en-US" sz="2400" dirty="0" smtClean="0"/>
              <a:t>prevent </a:t>
            </a:r>
            <a:r>
              <a:rPr lang="en-US" sz="2400" dirty="0"/>
              <a:t>women from accessing NCD services due to social customs which limit their physical </a:t>
            </a:r>
            <a:r>
              <a:rPr lang="en-US" sz="2400" dirty="0" smtClean="0"/>
              <a:t>mobility</a:t>
            </a:r>
            <a:endParaRPr lang="en-US" sz="2400" dirty="0"/>
          </a:p>
          <a:p>
            <a:pPr>
              <a:buFont typeface="Wingdings" panose="05000000000000000000" pitchFamily="2" charset="2"/>
              <a:buChar char="ü"/>
            </a:pPr>
            <a:r>
              <a:rPr lang="en-US" sz="2400" dirty="0" smtClean="0"/>
              <a:t>Gender-related </a:t>
            </a:r>
            <a:r>
              <a:rPr lang="en-US" sz="2400" dirty="0"/>
              <a:t>power inequalities </a:t>
            </a:r>
            <a:r>
              <a:rPr lang="en-US" sz="2400" dirty="0" smtClean="0"/>
              <a:t> </a:t>
            </a:r>
            <a:r>
              <a:rPr lang="en-US" sz="2400" dirty="0"/>
              <a:t>have implications for NCD </a:t>
            </a:r>
            <a:r>
              <a:rPr lang="en-US" sz="2400" dirty="0" smtClean="0"/>
              <a:t>treatment. Women </a:t>
            </a:r>
            <a:r>
              <a:rPr lang="en-US" sz="2400" dirty="0"/>
              <a:t>and girls may depend on </a:t>
            </a:r>
            <a:r>
              <a:rPr lang="en-US" sz="2400" dirty="0" smtClean="0"/>
              <a:t>partners </a:t>
            </a:r>
            <a:r>
              <a:rPr lang="en-US" sz="2400" dirty="0"/>
              <a:t>for health care decision-making, access, and </a:t>
            </a:r>
            <a:r>
              <a:rPr lang="en-US" sz="2400" dirty="0" smtClean="0"/>
              <a:t>expenditures</a:t>
            </a:r>
          </a:p>
          <a:p>
            <a:pPr>
              <a:buFont typeface="Wingdings" panose="05000000000000000000" pitchFamily="2" charset="2"/>
              <a:buChar char="ü"/>
            </a:pPr>
            <a:r>
              <a:rPr lang="en-US" sz="2400" dirty="0" smtClean="0"/>
              <a:t>Men </a:t>
            </a:r>
            <a:r>
              <a:rPr lang="en-US" sz="2400" dirty="0"/>
              <a:t>are more reluctant to seek medical help and may, as a result, suffer from preventable illnesses or make unhealthy lifestyle choices, such as engaging in substance abuse, or adopting poor eating or exercise </a:t>
            </a:r>
            <a:r>
              <a:rPr lang="en-US" sz="2400" dirty="0" smtClean="0"/>
              <a:t>habits</a:t>
            </a:r>
            <a:endParaRPr lang="en-US" sz="2400" dirty="0"/>
          </a:p>
          <a:p>
            <a:endParaRPr lang="en-US" sz="2400" dirty="0"/>
          </a:p>
        </p:txBody>
      </p:sp>
    </p:spTree>
    <p:extLst>
      <p:ext uri="{BB962C8B-B14F-4D97-AF65-F5344CB8AC3E}">
        <p14:creationId xmlns:p14="http://schemas.microsoft.com/office/powerpoint/2010/main" val="324657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932614" cy="539262"/>
          </a:xfrm>
        </p:spPr>
        <p:txBody>
          <a:bodyPr>
            <a:normAutofit fontScale="90000"/>
          </a:bodyPr>
          <a:lstStyle/>
          <a:p>
            <a:r>
              <a:rPr lang="en-US" dirty="0" smtClean="0"/>
              <a:t>3. Equality </a:t>
            </a:r>
            <a:r>
              <a:rPr lang="en-US" dirty="0"/>
              <a:t>of treatment by providers </a:t>
            </a:r>
          </a:p>
        </p:txBody>
      </p:sp>
      <p:sp>
        <p:nvSpPr>
          <p:cNvPr id="3" name="Content Placeholder 2"/>
          <p:cNvSpPr>
            <a:spLocks noGrp="1"/>
          </p:cNvSpPr>
          <p:nvPr>
            <p:ph idx="1"/>
          </p:nvPr>
        </p:nvSpPr>
        <p:spPr>
          <a:xfrm>
            <a:off x="140677" y="1242646"/>
            <a:ext cx="8628185" cy="2145323"/>
          </a:xfrm>
        </p:spPr>
        <p:txBody>
          <a:bodyPr>
            <a:noAutofit/>
          </a:bodyPr>
          <a:lstStyle/>
          <a:p>
            <a:pPr>
              <a:buFont typeface="Wingdings" panose="05000000000000000000" pitchFamily="2" charset="2"/>
              <a:buChar char="ü"/>
            </a:pPr>
            <a:r>
              <a:rPr lang="en-US" sz="2000" dirty="0" smtClean="0"/>
              <a:t>Men are likely to be </a:t>
            </a:r>
            <a:r>
              <a:rPr lang="en-US" sz="2000" dirty="0"/>
              <a:t>provided </a:t>
            </a:r>
            <a:r>
              <a:rPr lang="en-US" sz="2000" dirty="0" smtClean="0"/>
              <a:t> </a:t>
            </a:r>
            <a:r>
              <a:rPr lang="en-US" sz="2000" dirty="0"/>
              <a:t>better </a:t>
            </a:r>
            <a:r>
              <a:rPr lang="en-US" sz="2000" dirty="0" smtClean="0"/>
              <a:t>medical treatment </a:t>
            </a:r>
            <a:r>
              <a:rPr lang="en-US" sz="2000" dirty="0"/>
              <a:t>than their female counterparts in the same </a:t>
            </a:r>
            <a:r>
              <a:rPr lang="en-US" sz="2000" dirty="0" smtClean="0"/>
              <a:t>facilities partly due to provider </a:t>
            </a:r>
            <a:r>
              <a:rPr lang="en-US" sz="2000" dirty="0"/>
              <a:t>bias. </a:t>
            </a:r>
            <a:endParaRPr lang="en-US" sz="2000" dirty="0" smtClean="0"/>
          </a:p>
          <a:p>
            <a:pPr>
              <a:buFont typeface="Wingdings" panose="05000000000000000000" pitchFamily="2" charset="2"/>
              <a:buChar char="ü"/>
            </a:pPr>
            <a:r>
              <a:rPr lang="en-US" sz="2000" dirty="0" smtClean="0"/>
              <a:t>The biology </a:t>
            </a:r>
            <a:r>
              <a:rPr lang="en-US" sz="2000" dirty="0"/>
              <a:t>of women and men leads to differences in symptoms and warning signs for certain NCDs in males and females. </a:t>
            </a:r>
            <a:r>
              <a:rPr lang="en-US" sz="2000" dirty="0" err="1" smtClean="0"/>
              <a:t>E.g</a:t>
            </a:r>
            <a:r>
              <a:rPr lang="en-US" sz="2000" dirty="0" smtClean="0"/>
              <a:t> women </a:t>
            </a:r>
            <a:r>
              <a:rPr lang="en-US" sz="2000" dirty="0"/>
              <a:t>are less likely to experience traditional symptoms of CVD, which is the top killer of women worldwide. </a:t>
            </a:r>
            <a:r>
              <a:rPr lang="en-US" sz="2000" dirty="0" smtClean="0"/>
              <a:t> </a:t>
            </a:r>
            <a:endParaRPr lang="en-US" sz="2000" dirty="0"/>
          </a:p>
        </p:txBody>
      </p:sp>
      <p:sp>
        <p:nvSpPr>
          <p:cNvPr id="4" name="TextBox 3"/>
          <p:cNvSpPr txBox="1"/>
          <p:nvPr/>
        </p:nvSpPr>
        <p:spPr>
          <a:xfrm>
            <a:off x="281355" y="4236822"/>
            <a:ext cx="8487508" cy="1838965"/>
          </a:xfrm>
          <a:prstGeom prst="rect">
            <a:avLst/>
          </a:prstGeom>
          <a:noFill/>
        </p:spPr>
        <p:txBody>
          <a:bodyPr wrap="square" rtlCol="0">
            <a:spAutoFit/>
          </a:bodyPr>
          <a:lstStyle/>
          <a:p>
            <a:pPr marL="514350" indent="-514350" defTabSz="422041">
              <a:spcBef>
                <a:spcPct val="0"/>
              </a:spcBef>
              <a:buAutoNum type="arabicPeriod" startAt="4"/>
            </a:pPr>
            <a:r>
              <a:rPr lang="en-US" sz="3000" dirty="0" smtClean="0">
                <a:solidFill>
                  <a:schemeClr val="accent1"/>
                </a:solidFill>
                <a:latin typeface="+mj-lt"/>
                <a:ea typeface="+mj-ea"/>
                <a:cs typeface="+mj-cs"/>
              </a:rPr>
              <a:t>Sex disaggregated </a:t>
            </a:r>
            <a:r>
              <a:rPr lang="en-US" sz="3000" dirty="0">
                <a:solidFill>
                  <a:schemeClr val="accent1"/>
                </a:solidFill>
                <a:latin typeface="+mj-lt"/>
                <a:ea typeface="+mj-ea"/>
                <a:cs typeface="+mj-cs"/>
              </a:rPr>
              <a:t>data on </a:t>
            </a:r>
            <a:r>
              <a:rPr lang="en-US" sz="3000" dirty="0" smtClean="0">
                <a:solidFill>
                  <a:schemeClr val="accent1"/>
                </a:solidFill>
                <a:latin typeface="+mj-lt"/>
                <a:ea typeface="+mj-ea"/>
                <a:cs typeface="+mj-cs"/>
              </a:rPr>
              <a:t>NCD</a:t>
            </a:r>
          </a:p>
          <a:p>
            <a:pPr marL="316531" indent="-316531" defTabSz="422041">
              <a:spcBef>
                <a:spcPts val="923"/>
              </a:spcBef>
              <a:buClr>
                <a:schemeClr val="accent1"/>
              </a:buClr>
              <a:buSzPct val="80000"/>
              <a:buFont typeface="Wingdings" panose="05000000000000000000" pitchFamily="2" charset="2"/>
              <a:buChar char="ü"/>
            </a:pPr>
            <a:r>
              <a:rPr lang="en-US" sz="2000" dirty="0">
                <a:solidFill>
                  <a:schemeClr val="tx1">
                    <a:lumMod val="75000"/>
                    <a:lumOff val="25000"/>
                  </a:schemeClr>
                </a:solidFill>
              </a:rPr>
              <a:t>There is  shortage of rigorously analyzed sex-disaggregated data related to NCDs low resource settings for evidence based programming, planning and to inform policy and legal actions.</a:t>
            </a:r>
          </a:p>
          <a:p>
            <a:r>
              <a:rPr lang="en-US" sz="1600" dirty="0" smtClean="0"/>
              <a:t> </a:t>
            </a:r>
            <a:endParaRPr lang="en-US" sz="1600" dirty="0">
              <a:solidFill>
                <a:schemeClr val="accent1"/>
              </a:solidFill>
              <a:latin typeface="+mj-lt"/>
              <a:ea typeface="+mj-ea"/>
              <a:cs typeface="+mj-cs"/>
            </a:endParaRPr>
          </a:p>
        </p:txBody>
      </p:sp>
    </p:spTree>
    <p:extLst>
      <p:ext uri="{BB962C8B-B14F-4D97-AF65-F5344CB8AC3E}">
        <p14:creationId xmlns:p14="http://schemas.microsoft.com/office/powerpoint/2010/main" val="3207677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93" y="351691"/>
            <a:ext cx="7815384" cy="1113693"/>
          </a:xfrm>
        </p:spPr>
        <p:txBody>
          <a:bodyPr>
            <a:normAutofit/>
          </a:bodyPr>
          <a:lstStyle/>
          <a:p>
            <a:r>
              <a:rPr lang="en-US" dirty="0" smtClean="0"/>
              <a:t/>
            </a:r>
            <a:br>
              <a:rPr lang="en-US" dirty="0" smtClean="0"/>
            </a:br>
            <a:r>
              <a:rPr lang="en-US" dirty="0" smtClean="0"/>
              <a:t>NCD in the MDGs and Post </a:t>
            </a:r>
            <a:r>
              <a:rPr lang="en-US" smtClean="0"/>
              <a:t>2015 Agenda</a:t>
            </a:r>
            <a:endParaRPr lang="en-US" dirty="0"/>
          </a:p>
        </p:txBody>
      </p:sp>
      <p:sp>
        <p:nvSpPr>
          <p:cNvPr id="3" name="Content Placeholder 2"/>
          <p:cNvSpPr>
            <a:spLocks noGrp="1"/>
          </p:cNvSpPr>
          <p:nvPr>
            <p:ph idx="1"/>
          </p:nvPr>
        </p:nvSpPr>
        <p:spPr>
          <a:xfrm>
            <a:off x="199293" y="1957753"/>
            <a:ext cx="8593016" cy="4818185"/>
          </a:xfrm>
        </p:spPr>
        <p:txBody>
          <a:bodyPr>
            <a:noAutofit/>
          </a:bodyPr>
          <a:lstStyle/>
          <a:p>
            <a:pPr>
              <a:buFont typeface="Wingdings" panose="05000000000000000000" pitchFamily="2" charset="2"/>
              <a:buChar char="ü"/>
            </a:pPr>
            <a:r>
              <a:rPr lang="en-US" sz="2400" dirty="0" smtClean="0"/>
              <a:t>MDGs made no specific mention </a:t>
            </a:r>
            <a:r>
              <a:rPr lang="en-US" sz="2400" dirty="0"/>
              <a:t>of </a:t>
            </a:r>
            <a:r>
              <a:rPr lang="en-US" sz="2400" dirty="0" smtClean="0"/>
              <a:t>conditions </a:t>
            </a:r>
            <a:r>
              <a:rPr lang="en-US" sz="2400" dirty="0"/>
              <a:t>which cause the most </a:t>
            </a:r>
            <a:r>
              <a:rPr lang="en-US" sz="2400" dirty="0" smtClean="0"/>
              <a:t>premature death </a:t>
            </a:r>
            <a:r>
              <a:rPr lang="en-US" sz="2400" dirty="0"/>
              <a:t>and </a:t>
            </a:r>
            <a:r>
              <a:rPr lang="en-US" sz="2400" dirty="0" smtClean="0"/>
              <a:t>disability (NCD)</a:t>
            </a:r>
          </a:p>
          <a:p>
            <a:pPr>
              <a:buFont typeface="Wingdings" panose="05000000000000000000" pitchFamily="2" charset="2"/>
              <a:buChar char="ü"/>
            </a:pPr>
            <a:endParaRPr lang="en-US" sz="2400" dirty="0" smtClean="0"/>
          </a:p>
          <a:p>
            <a:pPr>
              <a:buFont typeface="Wingdings" panose="05000000000000000000" pitchFamily="2" charset="2"/>
              <a:buChar char="ü"/>
            </a:pPr>
            <a:r>
              <a:rPr lang="en-US" sz="2400" dirty="0" smtClean="0"/>
              <a:t>NCD in the MDGs were largely discussed under health goals 4,5, 6</a:t>
            </a:r>
          </a:p>
          <a:p>
            <a:pPr>
              <a:buFont typeface="Wingdings" panose="05000000000000000000" pitchFamily="2" charset="2"/>
              <a:buChar char="ü"/>
            </a:pPr>
            <a:endParaRPr lang="en-US" sz="2400" dirty="0" smtClean="0"/>
          </a:p>
          <a:p>
            <a:pPr>
              <a:buFont typeface="Wingdings" panose="05000000000000000000" pitchFamily="2" charset="2"/>
              <a:buChar char="ü"/>
            </a:pPr>
            <a:r>
              <a:rPr lang="en-US" sz="2400" dirty="0" smtClean="0"/>
              <a:t>A stand alone target 3.4 under SDGs 3 and </a:t>
            </a:r>
            <a:r>
              <a:rPr lang="en-US" sz="2400" dirty="0" smtClean="0"/>
              <a:t>associated with targets </a:t>
            </a:r>
            <a:r>
              <a:rPr lang="en-US" sz="2400" dirty="0" smtClean="0"/>
              <a:t>for goals 5, 10</a:t>
            </a:r>
          </a:p>
        </p:txBody>
      </p:sp>
    </p:spTree>
    <p:extLst>
      <p:ext uri="{BB962C8B-B14F-4D97-AF65-F5344CB8AC3E}">
        <p14:creationId xmlns:p14="http://schemas.microsoft.com/office/powerpoint/2010/main" val="1816822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1"/>
            <a:ext cx="7545753" cy="715108"/>
          </a:xfrm>
        </p:spPr>
        <p:txBody>
          <a:bodyPr>
            <a:normAutofit/>
          </a:bodyPr>
          <a:lstStyle/>
          <a:p>
            <a:r>
              <a:rPr lang="en-US" dirty="0" smtClean="0"/>
              <a:t>Opportunities for Africa </a:t>
            </a:r>
            <a:endParaRPr lang="en-US" dirty="0"/>
          </a:p>
        </p:txBody>
      </p:sp>
      <p:sp>
        <p:nvSpPr>
          <p:cNvPr id="3" name="Content Placeholder 2"/>
          <p:cNvSpPr>
            <a:spLocks noGrp="1"/>
          </p:cNvSpPr>
          <p:nvPr>
            <p:ph idx="1"/>
          </p:nvPr>
        </p:nvSpPr>
        <p:spPr>
          <a:xfrm>
            <a:off x="199292" y="1324709"/>
            <a:ext cx="8663354" cy="5345721"/>
          </a:xfrm>
        </p:spPr>
        <p:txBody>
          <a:bodyPr>
            <a:normAutofit fontScale="92500"/>
          </a:bodyPr>
          <a:lstStyle/>
          <a:p>
            <a:pPr>
              <a:buFont typeface="Wingdings" panose="05000000000000000000" pitchFamily="2" charset="2"/>
              <a:buChar char="ü"/>
            </a:pPr>
            <a:r>
              <a:rPr lang="en-US" sz="2400" dirty="0" smtClean="0"/>
              <a:t>Collect </a:t>
            </a:r>
            <a:r>
              <a:rPr lang="en-US" sz="2400" dirty="0"/>
              <a:t>and analyze sex disaggregated data on </a:t>
            </a:r>
            <a:r>
              <a:rPr lang="en-US" sz="2400" dirty="0" smtClean="0"/>
              <a:t>NCDs</a:t>
            </a:r>
            <a:endParaRPr lang="en-US" sz="2400" dirty="0"/>
          </a:p>
          <a:p>
            <a:pPr>
              <a:buFont typeface="Wingdings" panose="05000000000000000000" pitchFamily="2" charset="2"/>
              <a:buChar char="ü"/>
            </a:pPr>
            <a:r>
              <a:rPr lang="en-US" sz="2400" dirty="0" smtClean="0"/>
              <a:t>Strengthen </a:t>
            </a:r>
            <a:r>
              <a:rPr lang="en-US" sz="2400" dirty="0" smtClean="0"/>
              <a:t>capacity </a:t>
            </a:r>
            <a:r>
              <a:rPr lang="en-US" sz="2400" dirty="0"/>
              <a:t>of health care providers and systems to make NCD services gender inclusive and </a:t>
            </a:r>
            <a:r>
              <a:rPr lang="en-US" sz="2400" dirty="0" smtClean="0"/>
              <a:t>equitable</a:t>
            </a:r>
            <a:endParaRPr lang="en-US" sz="2400" dirty="0"/>
          </a:p>
          <a:p>
            <a:pPr>
              <a:buFont typeface="Wingdings" panose="05000000000000000000" pitchFamily="2" charset="2"/>
              <a:buChar char="ü"/>
            </a:pPr>
            <a:r>
              <a:rPr lang="en-US" sz="2400" dirty="0" smtClean="0"/>
              <a:t>Address </a:t>
            </a:r>
            <a:r>
              <a:rPr lang="en-US" sz="2400" dirty="0"/>
              <a:t>the different health- and nutrition-related needs of females and </a:t>
            </a:r>
            <a:r>
              <a:rPr lang="en-US" sz="2400" dirty="0" smtClean="0"/>
              <a:t>males</a:t>
            </a:r>
          </a:p>
          <a:p>
            <a:pPr>
              <a:buFont typeface="Wingdings" panose="05000000000000000000" pitchFamily="2" charset="2"/>
              <a:buChar char="ü"/>
            </a:pPr>
            <a:r>
              <a:rPr lang="en-US" sz="2400" dirty="0" smtClean="0"/>
              <a:t>Raise </a:t>
            </a:r>
            <a:r>
              <a:rPr lang="en-US" sz="2400" dirty="0"/>
              <a:t>awareness about environmental issues affecting females and </a:t>
            </a:r>
            <a:r>
              <a:rPr lang="en-US" sz="2400" dirty="0" smtClean="0"/>
              <a:t>males</a:t>
            </a:r>
          </a:p>
          <a:p>
            <a:pPr lvl="1">
              <a:buFont typeface="Wingdings" panose="05000000000000000000" pitchFamily="2" charset="2"/>
              <a:buChar char="ü"/>
            </a:pPr>
            <a:r>
              <a:rPr lang="en-US" sz="2215" dirty="0" smtClean="0"/>
              <a:t>Gender and climate change/management</a:t>
            </a:r>
          </a:p>
          <a:p>
            <a:pPr>
              <a:buFont typeface="Wingdings" panose="05000000000000000000" pitchFamily="2" charset="2"/>
              <a:buChar char="ü"/>
            </a:pPr>
            <a:r>
              <a:rPr lang="en-US" sz="2400" dirty="0" smtClean="0"/>
              <a:t>Allocate more resources for research on NCDs and gender </a:t>
            </a:r>
            <a:r>
              <a:rPr lang="en-US" sz="2400" dirty="0" smtClean="0"/>
              <a:t>to </a:t>
            </a:r>
            <a:r>
              <a:rPr lang="en-US" sz="2400" dirty="0" smtClean="0"/>
              <a:t>inform interventions that address </a:t>
            </a:r>
            <a:r>
              <a:rPr lang="en-US" sz="2400" dirty="0" smtClean="0"/>
              <a:t>specific </a:t>
            </a:r>
            <a:r>
              <a:rPr lang="en-US" sz="2400" dirty="0" smtClean="0"/>
              <a:t>needs of men and women</a:t>
            </a:r>
          </a:p>
          <a:p>
            <a:pPr>
              <a:buFont typeface="Wingdings" panose="05000000000000000000" pitchFamily="2" charset="2"/>
              <a:buChar char="ü"/>
            </a:pPr>
            <a:r>
              <a:rPr lang="en-US" sz="2400" dirty="0" smtClean="0"/>
              <a:t>Promote social health lifestyles that mitigate susceptibility  of men and women, boys and girls to </a:t>
            </a:r>
            <a:r>
              <a:rPr lang="en-US" sz="2400" dirty="0" smtClean="0"/>
              <a:t>NCD</a:t>
            </a:r>
          </a:p>
          <a:p>
            <a:pPr>
              <a:buFont typeface="Wingdings" panose="05000000000000000000" pitchFamily="2" charset="2"/>
              <a:buChar char="ü"/>
            </a:pPr>
            <a:r>
              <a:rPr lang="en-US" sz="2400" dirty="0" smtClean="0"/>
              <a:t>Integration of health services with housing, lifestyle and livelihood</a:t>
            </a:r>
            <a:endParaRPr lang="en-US" sz="2400" dirty="0"/>
          </a:p>
          <a:p>
            <a:endParaRPr lang="en-US" sz="2400" dirty="0"/>
          </a:p>
          <a:p>
            <a:endParaRPr lang="en-US" sz="2400" dirty="0"/>
          </a:p>
        </p:txBody>
      </p:sp>
    </p:spTree>
    <p:extLst>
      <p:ext uri="{BB962C8B-B14F-4D97-AF65-F5344CB8AC3E}">
        <p14:creationId xmlns:p14="http://schemas.microsoft.com/office/powerpoint/2010/main" val="2015996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938890" y="3140705"/>
            <a:ext cx="6264695" cy="1234887"/>
          </a:xfrm>
        </p:spPr>
        <p:txBody>
          <a:bodyPr/>
          <a:lstStyle/>
          <a:p>
            <a:pPr algn="l"/>
            <a:r>
              <a:rPr lang="nb-NO" dirty="0" smtClean="0"/>
              <a:t>      Thank You</a:t>
            </a:r>
            <a:endParaRPr lang="nb-NO" dirty="0"/>
          </a:p>
        </p:txBody>
      </p:sp>
      <p:sp>
        <p:nvSpPr>
          <p:cNvPr id="6" name="TextBox 5"/>
          <p:cNvSpPr txBox="1"/>
          <p:nvPr/>
        </p:nvSpPr>
        <p:spPr>
          <a:xfrm>
            <a:off x="4114799" y="3156865"/>
            <a:ext cx="4312459" cy="804066"/>
          </a:xfrm>
          <a:prstGeom prst="rect">
            <a:avLst/>
          </a:prstGeom>
          <a:noFill/>
        </p:spPr>
        <p:txBody>
          <a:bodyPr wrap="square" rtlCol="0">
            <a:spAutoFit/>
          </a:bodyPr>
          <a:lstStyle/>
          <a:p>
            <a:endParaRPr lang="en-US" sz="1600" dirty="0" smtClean="0"/>
          </a:p>
          <a:p>
            <a:endParaRPr lang="en-US" sz="1600" dirty="0"/>
          </a:p>
          <a:p>
            <a:endParaRPr lang="en-AU" sz="1425" dirty="0"/>
          </a:p>
        </p:txBody>
      </p:sp>
      <p:sp>
        <p:nvSpPr>
          <p:cNvPr id="7" name="TextBox 6"/>
          <p:cNvSpPr txBox="1"/>
          <p:nvPr/>
        </p:nvSpPr>
        <p:spPr>
          <a:xfrm>
            <a:off x="552052" y="4378642"/>
            <a:ext cx="3828050" cy="1323439"/>
          </a:xfrm>
          <a:prstGeom prst="rect">
            <a:avLst/>
          </a:prstGeom>
          <a:noFill/>
        </p:spPr>
        <p:txBody>
          <a:bodyPr wrap="square" rtlCol="0">
            <a:spAutoFit/>
          </a:bodyPr>
          <a:lstStyle/>
          <a:p>
            <a:endParaRPr lang="en-GB" sz="1600" dirty="0" smtClean="0">
              <a:solidFill>
                <a:schemeClr val="accent1"/>
              </a:solidFill>
            </a:endParaRPr>
          </a:p>
          <a:p>
            <a:endParaRPr lang="en-GB" sz="1600" dirty="0">
              <a:solidFill>
                <a:schemeClr val="accent1"/>
              </a:solidFill>
            </a:endParaRPr>
          </a:p>
          <a:p>
            <a:endParaRPr lang="en-GB" sz="1600" dirty="0" smtClean="0">
              <a:solidFill>
                <a:schemeClr val="accent1"/>
              </a:solidFill>
            </a:endParaRPr>
          </a:p>
          <a:p>
            <a:r>
              <a:rPr lang="en-GB" sz="1600" dirty="0" smtClean="0">
                <a:solidFill>
                  <a:schemeClr val="accent1"/>
                </a:solidFill>
              </a:rPr>
              <a:t>Email: info@ngekenya.org</a:t>
            </a:r>
            <a:endParaRPr lang="en-GB" sz="1600" dirty="0">
              <a:solidFill>
                <a:schemeClr val="accent1"/>
              </a:solidFill>
            </a:endParaRPr>
          </a:p>
          <a:p>
            <a:r>
              <a:rPr lang="en-GB" sz="1600" dirty="0" smtClean="0">
                <a:solidFill>
                  <a:schemeClr val="accent1"/>
                </a:solidFill>
              </a:rPr>
              <a:t>www.facebook.com/ngeckenya</a:t>
            </a:r>
            <a:endParaRPr lang="en-AU" sz="1600" dirty="0">
              <a:solidFill>
                <a:schemeClr val="accent1"/>
              </a:solidFill>
            </a:endParaRPr>
          </a:p>
        </p:txBody>
      </p:sp>
      <p:sp>
        <p:nvSpPr>
          <p:cNvPr id="8" name="TextBox 7"/>
          <p:cNvSpPr txBox="1"/>
          <p:nvPr/>
        </p:nvSpPr>
        <p:spPr>
          <a:xfrm>
            <a:off x="607861" y="5558037"/>
            <a:ext cx="3885029" cy="338554"/>
          </a:xfrm>
          <a:prstGeom prst="rect">
            <a:avLst/>
          </a:prstGeom>
          <a:noFill/>
        </p:spPr>
        <p:txBody>
          <a:bodyPr wrap="square" rtlCol="0">
            <a:spAutoFit/>
          </a:bodyPr>
          <a:lstStyle/>
          <a:p>
            <a:r>
              <a:rPr lang="en-GB" sz="1600" dirty="0">
                <a:solidFill>
                  <a:schemeClr val="accent1"/>
                </a:solidFill>
              </a:rPr>
              <a:t>www.twitter.com/ngeckenya</a:t>
            </a:r>
            <a:endParaRPr lang="en-AU" sz="1600" dirty="0">
              <a:solidFill>
                <a:schemeClr val="accent1"/>
              </a:solidFill>
            </a:endParaRPr>
          </a:p>
        </p:txBody>
      </p:sp>
      <p:sp>
        <p:nvSpPr>
          <p:cNvPr id="11" name="TextBox 10"/>
          <p:cNvSpPr txBox="1"/>
          <p:nvPr/>
        </p:nvSpPr>
        <p:spPr>
          <a:xfrm>
            <a:off x="607861" y="5880690"/>
            <a:ext cx="3974122" cy="338554"/>
          </a:xfrm>
          <a:prstGeom prst="rect">
            <a:avLst/>
          </a:prstGeom>
          <a:noFill/>
        </p:spPr>
        <p:txBody>
          <a:bodyPr wrap="square" rtlCol="0">
            <a:spAutoFit/>
          </a:bodyPr>
          <a:lstStyle/>
          <a:p>
            <a:r>
              <a:rPr lang="en-GB" sz="1600" dirty="0" smtClean="0">
                <a:solidFill>
                  <a:schemeClr val="accent1"/>
                </a:solidFill>
              </a:rPr>
              <a:t>www.youtube.com/ngeckenya</a:t>
            </a:r>
            <a:endParaRPr lang="en-AU" sz="1600" dirty="0">
              <a:solidFill>
                <a:schemeClr val="accent1"/>
              </a:solidFill>
            </a:endParaRPr>
          </a:p>
        </p:txBody>
      </p:sp>
    </p:spTree>
    <p:extLst>
      <p:ext uri="{BB962C8B-B14F-4D97-AF65-F5344CB8AC3E}">
        <p14:creationId xmlns:p14="http://schemas.microsoft.com/office/powerpoint/2010/main" val="16525556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 y="902677"/>
            <a:ext cx="7913077" cy="738554"/>
          </a:xfrm>
        </p:spPr>
        <p:txBody>
          <a:bodyPr>
            <a:noAutofit/>
          </a:bodyPr>
          <a:lstStyle/>
          <a:p>
            <a:r>
              <a:rPr lang="en-US" sz="3200" dirty="0" smtClean="0">
                <a:solidFill>
                  <a:schemeClr val="accent1">
                    <a:lumMod val="60000"/>
                    <a:lumOff val="40000"/>
                  </a:schemeClr>
                </a:solidFill>
              </a:rPr>
              <a:t>Outline of Presentation</a:t>
            </a:r>
            <a:endParaRPr lang="en-US" sz="3200" dirty="0">
              <a:solidFill>
                <a:schemeClr val="accent1">
                  <a:lumMod val="60000"/>
                  <a:lumOff val="40000"/>
                </a:schemeClr>
              </a:solidFill>
            </a:endParaRPr>
          </a:p>
        </p:txBody>
      </p:sp>
      <p:sp>
        <p:nvSpPr>
          <p:cNvPr id="3" name="Content Placeholder 2"/>
          <p:cNvSpPr>
            <a:spLocks noGrp="1"/>
          </p:cNvSpPr>
          <p:nvPr>
            <p:ph idx="1"/>
          </p:nvPr>
        </p:nvSpPr>
        <p:spPr>
          <a:xfrm>
            <a:off x="527538" y="1641231"/>
            <a:ext cx="8206154" cy="4689230"/>
          </a:xfrm>
        </p:spPr>
        <p:txBody>
          <a:bodyPr>
            <a:noAutofit/>
          </a:bodyPr>
          <a:lstStyle/>
          <a:p>
            <a:pPr>
              <a:buFont typeface="Wingdings" pitchFamily="2" charset="2"/>
              <a:buChar char="Ø"/>
              <a:defRPr/>
            </a:pPr>
            <a:endParaRPr lang="en-US" sz="2400" dirty="0" smtClean="0"/>
          </a:p>
          <a:p>
            <a:pPr>
              <a:buFont typeface="Wingdings" panose="05000000000000000000" pitchFamily="2" charset="2"/>
              <a:buChar char="ü"/>
              <a:defRPr/>
            </a:pPr>
            <a:r>
              <a:rPr lang="en-US" sz="2400" dirty="0" smtClean="0"/>
              <a:t>Introduction: </a:t>
            </a:r>
          </a:p>
          <a:p>
            <a:pPr lvl="1">
              <a:buFont typeface="Wingdings" panose="05000000000000000000" pitchFamily="2" charset="2"/>
              <a:buChar char="ü"/>
              <a:defRPr/>
            </a:pPr>
            <a:r>
              <a:rPr lang="en-US" sz="2215" dirty="0" smtClean="0"/>
              <a:t>Who are we?</a:t>
            </a:r>
          </a:p>
          <a:p>
            <a:pPr lvl="1">
              <a:buFont typeface="Wingdings" panose="05000000000000000000" pitchFamily="2" charset="2"/>
              <a:buChar char="ü"/>
              <a:defRPr/>
            </a:pPr>
            <a:endParaRPr lang="en-US" sz="2215" dirty="0" smtClean="0"/>
          </a:p>
          <a:p>
            <a:pPr>
              <a:buFont typeface="Wingdings" panose="05000000000000000000" pitchFamily="2" charset="2"/>
              <a:buChar char="ü"/>
              <a:defRPr/>
            </a:pPr>
            <a:r>
              <a:rPr lang="en-US" sz="2400" dirty="0" smtClean="0"/>
              <a:t>Intersection of commission’s mandate and aspects of NCD</a:t>
            </a:r>
          </a:p>
          <a:p>
            <a:pPr lvl="1">
              <a:buFont typeface="Wingdings" panose="05000000000000000000" pitchFamily="2" charset="2"/>
              <a:buChar char="ü"/>
              <a:defRPr/>
            </a:pPr>
            <a:r>
              <a:rPr lang="en-US" sz="2215" dirty="0" smtClean="0"/>
              <a:t>Gender Issues and Non-Communicable Diseases</a:t>
            </a:r>
          </a:p>
          <a:p>
            <a:pPr marL="0" indent="0">
              <a:buNone/>
              <a:defRPr/>
            </a:pPr>
            <a:endParaRPr lang="en-US" sz="3200" dirty="0"/>
          </a:p>
        </p:txBody>
      </p:sp>
    </p:spTree>
    <p:extLst>
      <p:ext uri="{BB962C8B-B14F-4D97-AF65-F5344CB8AC3E}">
        <p14:creationId xmlns:p14="http://schemas.microsoft.com/office/powerpoint/2010/main" val="1206975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0" y="902677"/>
            <a:ext cx="8030307" cy="797168"/>
          </a:xfrm>
        </p:spPr>
        <p:txBody>
          <a:bodyPr>
            <a:noAutofit/>
          </a:bodyPr>
          <a:lstStyle/>
          <a:p>
            <a:r>
              <a:rPr lang="en-US" sz="2800" b="1" dirty="0" smtClean="0">
                <a:solidFill>
                  <a:schemeClr val="accent1">
                    <a:lumMod val="60000"/>
                    <a:lumOff val="40000"/>
                  </a:schemeClr>
                </a:solidFill>
              </a:rPr>
              <a:t>Part 1: Who are we?</a:t>
            </a:r>
            <a:endParaRPr lang="en-US" sz="2800" b="1" dirty="0">
              <a:solidFill>
                <a:schemeClr val="accent1">
                  <a:lumMod val="60000"/>
                  <a:lumOff val="40000"/>
                </a:schemeClr>
              </a:solidFill>
            </a:endParaRPr>
          </a:p>
        </p:txBody>
      </p:sp>
      <p:sp>
        <p:nvSpPr>
          <p:cNvPr id="3" name="Content Placeholder 2"/>
          <p:cNvSpPr>
            <a:spLocks noGrp="1"/>
          </p:cNvSpPr>
          <p:nvPr>
            <p:ph idx="1"/>
          </p:nvPr>
        </p:nvSpPr>
        <p:spPr>
          <a:xfrm>
            <a:off x="519727" y="1699845"/>
            <a:ext cx="8210060" cy="4513385"/>
          </a:xfrm>
        </p:spPr>
        <p:txBody>
          <a:bodyPr>
            <a:normAutofit/>
          </a:bodyPr>
          <a:lstStyle/>
          <a:p>
            <a:pPr>
              <a:spcBef>
                <a:spcPts val="0"/>
              </a:spcBef>
              <a:buFont typeface="Wingdings 2"/>
              <a:buChar char=""/>
              <a:defRPr/>
            </a:pPr>
            <a:endParaRPr lang="en-US" sz="1800" b="1" dirty="0"/>
          </a:p>
          <a:p>
            <a:pPr>
              <a:buFont typeface="Wingdings" panose="05000000000000000000" pitchFamily="2" charset="2"/>
              <a:buChar char="ü"/>
            </a:pPr>
            <a:r>
              <a:rPr lang="en-US" sz="2400" dirty="0" smtClean="0"/>
              <a:t>The National Gender and Equality </a:t>
            </a:r>
            <a:r>
              <a:rPr lang="en-US" sz="2400" dirty="0"/>
              <a:t>Commission </a:t>
            </a:r>
            <a:r>
              <a:rPr lang="en-US" sz="2400" dirty="0" smtClean="0"/>
              <a:t>is an independent institution established through </a:t>
            </a:r>
            <a:r>
              <a:rPr lang="en-US" sz="2400" dirty="0"/>
              <a:t>an ACT of </a:t>
            </a:r>
            <a:r>
              <a:rPr lang="en-US" sz="2400" dirty="0" smtClean="0"/>
              <a:t>Parliament </a:t>
            </a:r>
            <a:r>
              <a:rPr lang="en-US" sz="2400" dirty="0"/>
              <a:t>of </a:t>
            </a:r>
            <a:r>
              <a:rPr lang="en-US" sz="2400" dirty="0" smtClean="0"/>
              <a:t>2011 pursuant to  </a:t>
            </a:r>
            <a:r>
              <a:rPr lang="en-US" sz="2400" dirty="0"/>
              <a:t>Art. 59 (4)and (5) of the Constitution </a:t>
            </a:r>
            <a:endParaRPr lang="en-US" sz="2400" dirty="0" smtClean="0"/>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B</a:t>
            </a:r>
            <a:r>
              <a:rPr lang="en-US" sz="2400" dirty="0" smtClean="0"/>
              <a:t>ecame </a:t>
            </a:r>
            <a:r>
              <a:rPr lang="en-US" sz="2400" dirty="0"/>
              <a:t>fully functional in May 2012</a:t>
            </a:r>
          </a:p>
          <a:p>
            <a:endParaRPr lang="en-US" sz="2400" dirty="0"/>
          </a:p>
        </p:txBody>
      </p:sp>
    </p:spTree>
    <p:extLst>
      <p:ext uri="{BB962C8B-B14F-4D97-AF65-F5344CB8AC3E}">
        <p14:creationId xmlns:p14="http://schemas.microsoft.com/office/powerpoint/2010/main" val="328187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0" y="902677"/>
            <a:ext cx="8030307" cy="797168"/>
          </a:xfrm>
        </p:spPr>
        <p:txBody>
          <a:bodyPr>
            <a:noAutofit/>
          </a:bodyPr>
          <a:lstStyle/>
          <a:p>
            <a:r>
              <a:rPr lang="en-US" sz="2800" b="1" dirty="0" smtClean="0">
                <a:solidFill>
                  <a:schemeClr val="accent1">
                    <a:lumMod val="60000"/>
                    <a:lumOff val="40000"/>
                  </a:schemeClr>
                </a:solidFill>
              </a:rPr>
              <a:t>Mandate and functions </a:t>
            </a:r>
            <a:endParaRPr lang="en-US" sz="2800" b="1" dirty="0">
              <a:solidFill>
                <a:schemeClr val="accent1">
                  <a:lumMod val="60000"/>
                  <a:lumOff val="40000"/>
                </a:schemeClr>
              </a:solidFill>
            </a:endParaRPr>
          </a:p>
        </p:txBody>
      </p:sp>
      <p:sp>
        <p:nvSpPr>
          <p:cNvPr id="3" name="Content Placeholder 2"/>
          <p:cNvSpPr>
            <a:spLocks noGrp="1"/>
          </p:cNvSpPr>
          <p:nvPr>
            <p:ph idx="1"/>
          </p:nvPr>
        </p:nvSpPr>
        <p:spPr>
          <a:xfrm>
            <a:off x="519727" y="1699845"/>
            <a:ext cx="8210060" cy="4513385"/>
          </a:xfrm>
        </p:spPr>
        <p:txBody>
          <a:bodyPr>
            <a:normAutofit/>
          </a:bodyPr>
          <a:lstStyle/>
          <a:p>
            <a:pPr marL="0" indent="0" algn="just">
              <a:spcBef>
                <a:spcPts val="0"/>
              </a:spcBef>
              <a:buClrTx/>
              <a:buNone/>
              <a:defRPr/>
            </a:pPr>
            <a:r>
              <a:rPr lang="en-US" sz="2400" dirty="0" smtClean="0"/>
              <a:t>To promote </a:t>
            </a:r>
            <a:r>
              <a:rPr lang="en-US" sz="2400" dirty="0"/>
              <a:t>gender </a:t>
            </a:r>
            <a:r>
              <a:rPr lang="en-US" sz="2400" dirty="0">
                <a:solidFill>
                  <a:schemeClr val="tx1"/>
                </a:solidFill>
              </a:rPr>
              <a:t>equality and freedom from discrimination in public and private sectors and spheres of life among all Kenyans with special focus to women, youth, elderly,  children, person with disability, and marginalized and minority groups and communities </a:t>
            </a:r>
            <a:r>
              <a:rPr lang="en-US" sz="2400" dirty="0">
                <a:solidFill>
                  <a:schemeClr val="tx1"/>
                </a:solidFill>
                <a:hlinkClick r:id="rId2"/>
              </a:rPr>
              <a:t>www.ngeckenya.org</a:t>
            </a:r>
            <a:endParaRPr lang="en-US" sz="2400" dirty="0">
              <a:solidFill>
                <a:schemeClr val="tx1"/>
              </a:solidFill>
            </a:endParaRPr>
          </a:p>
          <a:p>
            <a:pPr marL="0" indent="0">
              <a:buNone/>
            </a:pPr>
            <a:r>
              <a:rPr lang="en-US" sz="2400" dirty="0"/>
              <a:t>	</a:t>
            </a:r>
            <a:r>
              <a:rPr lang="en-US" sz="2400" dirty="0" smtClean="0">
                <a:solidFill>
                  <a:schemeClr val="tx2">
                    <a:lumMod val="60000"/>
                    <a:lumOff val="40000"/>
                  </a:schemeClr>
                </a:solidFill>
              </a:rPr>
              <a:t>C</a:t>
            </a:r>
            <a:r>
              <a:rPr lang="en-US" sz="2400" dirty="0" smtClean="0"/>
              <a:t>oordinate</a:t>
            </a:r>
          </a:p>
          <a:p>
            <a:pPr marL="0" indent="0">
              <a:buNone/>
            </a:pPr>
            <a:r>
              <a:rPr lang="en-US" sz="2400" dirty="0"/>
              <a:t>	</a:t>
            </a:r>
            <a:r>
              <a:rPr lang="en-US" sz="2400" dirty="0" smtClean="0"/>
              <a:t>			</a:t>
            </a:r>
            <a:r>
              <a:rPr lang="en-US" sz="2400" dirty="0" smtClean="0">
                <a:solidFill>
                  <a:schemeClr val="tx2">
                    <a:lumMod val="60000"/>
                    <a:lumOff val="40000"/>
                  </a:schemeClr>
                </a:solidFill>
              </a:rPr>
              <a:t>A</a:t>
            </a:r>
            <a:r>
              <a:rPr lang="en-US" sz="2400" dirty="0" smtClean="0"/>
              <a:t>udit</a:t>
            </a:r>
          </a:p>
          <a:p>
            <a:pPr marL="0" indent="0">
              <a:buNone/>
            </a:pPr>
            <a:r>
              <a:rPr lang="en-US" sz="2400" dirty="0"/>
              <a:t>	</a:t>
            </a:r>
            <a:r>
              <a:rPr lang="en-US" sz="2400" dirty="0" smtClean="0"/>
              <a:t>					</a:t>
            </a:r>
            <a:r>
              <a:rPr lang="en-US" sz="2400" dirty="0" smtClean="0">
                <a:solidFill>
                  <a:schemeClr val="tx2">
                    <a:lumMod val="60000"/>
                    <a:lumOff val="40000"/>
                  </a:schemeClr>
                </a:solidFill>
              </a:rPr>
              <a:t>M</a:t>
            </a:r>
            <a:r>
              <a:rPr lang="en-US" sz="2400" dirty="0" smtClean="0"/>
              <a:t>onitor</a:t>
            </a:r>
          </a:p>
          <a:p>
            <a:pPr marL="0" indent="0">
              <a:buNone/>
            </a:pPr>
            <a:r>
              <a:rPr lang="en-US" sz="2400" dirty="0"/>
              <a:t>	</a:t>
            </a:r>
            <a:r>
              <a:rPr lang="en-US" sz="2400" dirty="0" smtClean="0"/>
              <a:t>								</a:t>
            </a:r>
            <a:r>
              <a:rPr lang="en-US" sz="2400" dirty="0" smtClean="0">
                <a:solidFill>
                  <a:schemeClr val="tx2">
                    <a:lumMod val="60000"/>
                    <a:lumOff val="40000"/>
                  </a:schemeClr>
                </a:solidFill>
              </a:rPr>
              <a:t>F</a:t>
            </a:r>
            <a:r>
              <a:rPr lang="en-US" sz="2400" dirty="0" smtClean="0"/>
              <a:t>acilitate</a:t>
            </a:r>
          </a:p>
          <a:p>
            <a:pPr marL="0" indent="0">
              <a:buNone/>
            </a:pPr>
            <a:r>
              <a:rPr lang="en-US" sz="2400" dirty="0"/>
              <a:t>	</a:t>
            </a:r>
            <a:r>
              <a:rPr lang="en-US" sz="2400" dirty="0" smtClean="0"/>
              <a:t>											</a:t>
            </a:r>
            <a:r>
              <a:rPr lang="en-US" sz="2400" dirty="0" smtClean="0">
                <a:solidFill>
                  <a:schemeClr val="tx2">
                    <a:lumMod val="60000"/>
                    <a:lumOff val="40000"/>
                  </a:schemeClr>
                </a:solidFill>
              </a:rPr>
              <a:t>A</a:t>
            </a:r>
            <a:r>
              <a:rPr lang="en-US" sz="2400" dirty="0" smtClean="0"/>
              <a:t>dvisories </a:t>
            </a:r>
            <a:endParaRPr lang="en-US" sz="2400" dirty="0"/>
          </a:p>
        </p:txBody>
      </p:sp>
    </p:spTree>
    <p:extLst>
      <p:ext uri="{BB962C8B-B14F-4D97-AF65-F5344CB8AC3E}">
        <p14:creationId xmlns:p14="http://schemas.microsoft.com/office/powerpoint/2010/main" val="2305541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7" y="1101969"/>
            <a:ext cx="8030307" cy="5662246"/>
          </a:xfrm>
        </p:spPr>
        <p:txBody>
          <a:bodyPr>
            <a:noAutofit/>
          </a:bodyPr>
          <a:lstStyle/>
          <a:p>
            <a:r>
              <a:rPr lang="en-US" sz="2800" b="1" dirty="0" smtClean="0">
                <a:solidFill>
                  <a:schemeClr val="accent1">
                    <a:lumMod val="60000"/>
                    <a:lumOff val="40000"/>
                  </a:schemeClr>
                </a:solidFill>
              </a:rPr>
              <a:t>Part 2:  Intersection of  NGEC’s Mandate and </a:t>
            </a:r>
            <a:r>
              <a:rPr lang="en-US" sz="2800" b="1" dirty="0" smtClean="0">
                <a:solidFill>
                  <a:schemeClr val="accent1">
                    <a:lumMod val="60000"/>
                    <a:lumOff val="40000"/>
                  </a:schemeClr>
                </a:solidFill>
              </a:rPr>
              <a:t>NCDs</a:t>
            </a:r>
            <a:r>
              <a:rPr lang="en-US" sz="2800" b="1" dirty="0" smtClean="0">
                <a:solidFill>
                  <a:schemeClr val="accent1">
                    <a:lumMod val="60000"/>
                    <a:lumOff val="40000"/>
                  </a:schemeClr>
                </a:solidFill>
              </a:rPr>
              <a:t/>
            </a:r>
            <a:br>
              <a:rPr lang="en-US" sz="2800" b="1" dirty="0" smtClean="0">
                <a:solidFill>
                  <a:schemeClr val="accent1">
                    <a:lumMod val="60000"/>
                    <a:lumOff val="40000"/>
                  </a:schemeClr>
                </a:solidFill>
              </a:rPr>
            </a:br>
            <a:r>
              <a:rPr lang="en-US" sz="2800" b="1" dirty="0" smtClean="0">
                <a:solidFill>
                  <a:schemeClr val="accent1">
                    <a:lumMod val="60000"/>
                    <a:lumOff val="40000"/>
                  </a:schemeClr>
                </a:solidFill>
              </a:rPr>
              <a:t/>
            </a:r>
            <a:br>
              <a:rPr lang="en-US" sz="2800" b="1" dirty="0" smtClean="0">
                <a:solidFill>
                  <a:schemeClr val="accent1">
                    <a:lumMod val="60000"/>
                    <a:lumOff val="40000"/>
                  </a:schemeClr>
                </a:solidFill>
              </a:rPr>
            </a:br>
            <a:r>
              <a:rPr lang="en-US" sz="2800" b="1" dirty="0" smtClean="0">
                <a:solidFill>
                  <a:schemeClr val="accent1">
                    <a:lumMod val="60000"/>
                    <a:lumOff val="40000"/>
                  </a:schemeClr>
                </a:solidFill>
              </a:rPr>
              <a:t/>
            </a:r>
            <a:br>
              <a:rPr lang="en-US" sz="2800" b="1" dirty="0" smtClean="0">
                <a:solidFill>
                  <a:schemeClr val="accent1">
                    <a:lumMod val="60000"/>
                    <a:lumOff val="40000"/>
                  </a:schemeClr>
                </a:solidFill>
              </a:rPr>
            </a:br>
            <a:r>
              <a:rPr lang="en-US" sz="2800" dirty="0" smtClean="0">
                <a:solidFill>
                  <a:schemeClr val="tx1"/>
                </a:solidFill>
              </a:rPr>
              <a:t>a) Normative frameworks and legal instruments</a:t>
            </a:r>
            <a:br>
              <a:rPr lang="en-US" sz="2800" dirty="0" smtClean="0">
                <a:solidFill>
                  <a:schemeClr val="tx1"/>
                </a:solidFill>
              </a:rPr>
            </a:br>
            <a:r>
              <a:rPr lang="en-US" sz="2800" dirty="0" smtClean="0">
                <a:solidFill>
                  <a:schemeClr val="tx1"/>
                </a:solidFill>
              </a:rPr>
              <a:t>b) Investigations, mainstreaming, public education and research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a:t>
            </a:r>
            <a:r>
              <a:rPr lang="en-US" sz="2400" dirty="0" err="1" smtClean="0">
                <a:solidFill>
                  <a:schemeClr val="tx1"/>
                </a:solidFill>
              </a:rPr>
              <a:t>i</a:t>
            </a:r>
            <a:r>
              <a:rPr lang="en-US" sz="2400" dirty="0" smtClean="0">
                <a:solidFill>
                  <a:schemeClr val="tx1"/>
                </a:solidFill>
              </a:rPr>
              <a:t>) Gender differentials and inequities in risks, services, prevalence and </a:t>
            </a:r>
            <a:r>
              <a:rPr lang="en-US" sz="2400" dirty="0" smtClean="0">
                <a:solidFill>
                  <a:schemeClr val="tx1"/>
                </a:solidFill>
              </a:rPr>
              <a:t>impact of NCD </a:t>
            </a:r>
            <a:r>
              <a:rPr lang="en-US" sz="2400" dirty="0" smtClean="0">
                <a:solidFill>
                  <a:schemeClr val="tx1"/>
                </a:solidFill>
              </a:rPr>
              <a:t/>
            </a:r>
            <a:br>
              <a:rPr lang="en-US" sz="2400" dirty="0" smtClean="0">
                <a:solidFill>
                  <a:schemeClr val="tx1"/>
                </a:solidFill>
              </a:rPr>
            </a:br>
            <a:r>
              <a:rPr lang="en-US" sz="2400" dirty="0" smtClean="0">
                <a:solidFill>
                  <a:schemeClr val="tx1"/>
                </a:solidFill>
              </a:rPr>
              <a:t>		ii) Critical opportunities in SDG </a:t>
            </a:r>
            <a:endParaRPr lang="en-US" sz="2400" dirty="0">
              <a:solidFill>
                <a:schemeClr val="tx1"/>
              </a:solidFill>
            </a:endParaRPr>
          </a:p>
        </p:txBody>
      </p:sp>
    </p:spTree>
    <p:extLst>
      <p:ext uri="{BB962C8B-B14F-4D97-AF65-F5344CB8AC3E}">
        <p14:creationId xmlns:p14="http://schemas.microsoft.com/office/powerpoint/2010/main" val="2630786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75" y="398584"/>
            <a:ext cx="6447501" cy="984739"/>
          </a:xfrm>
        </p:spPr>
        <p:txBody>
          <a:bodyPr>
            <a:normAutofit/>
          </a:bodyPr>
          <a:lstStyle/>
          <a:p>
            <a:r>
              <a:rPr lang="en-US" sz="3200" dirty="0" smtClean="0">
                <a:solidFill>
                  <a:schemeClr val="accent1">
                    <a:lumMod val="60000"/>
                    <a:lumOff val="40000"/>
                  </a:schemeClr>
                </a:solidFill>
              </a:rPr>
              <a:t>The context</a:t>
            </a:r>
            <a:endParaRPr lang="en-US" sz="3200" dirty="0">
              <a:solidFill>
                <a:schemeClr val="accent1">
                  <a:lumMod val="60000"/>
                  <a:lumOff val="40000"/>
                </a:schemeClr>
              </a:solidFill>
            </a:endParaRPr>
          </a:p>
        </p:txBody>
      </p:sp>
      <p:sp>
        <p:nvSpPr>
          <p:cNvPr id="3" name="Content Placeholder 2"/>
          <p:cNvSpPr>
            <a:spLocks noGrp="1"/>
          </p:cNvSpPr>
          <p:nvPr>
            <p:ph idx="1"/>
          </p:nvPr>
        </p:nvSpPr>
        <p:spPr>
          <a:xfrm>
            <a:off x="259119" y="1770185"/>
            <a:ext cx="8673866" cy="4736122"/>
          </a:xfrm>
        </p:spPr>
        <p:txBody>
          <a:bodyPr>
            <a:normAutofit fontScale="47500" lnSpcReduction="20000"/>
          </a:bodyPr>
          <a:lstStyle/>
          <a:p>
            <a:pPr>
              <a:buFont typeface="Wingdings" panose="05000000000000000000" pitchFamily="2" charset="2"/>
              <a:buChar char="ü"/>
            </a:pPr>
            <a:r>
              <a:rPr lang="en-US" sz="5100" dirty="0" smtClean="0"/>
              <a:t>Two- thirds of global deaths are due to NCD; In Kenya, NCD accounts for one thirds of deaths </a:t>
            </a:r>
          </a:p>
          <a:p>
            <a:pPr marL="0" indent="0">
              <a:buNone/>
            </a:pPr>
            <a:r>
              <a:rPr lang="en-US" sz="4200" dirty="0" smtClean="0"/>
              <a:t>(stroke, CVD, cancer, chronic respiratory, diabetes, mental illness, substance abuse, consequences of violence)</a:t>
            </a:r>
          </a:p>
          <a:p>
            <a:pPr marL="0" indent="0">
              <a:buNone/>
            </a:pPr>
            <a:endParaRPr lang="en-US" sz="4200" dirty="0" smtClean="0"/>
          </a:p>
          <a:p>
            <a:pPr>
              <a:buFont typeface="Wingdings" panose="05000000000000000000" pitchFamily="2" charset="2"/>
              <a:buChar char="ü"/>
            </a:pPr>
            <a:r>
              <a:rPr lang="en-US" sz="5100" dirty="0" smtClean="0"/>
              <a:t>In contemporary society, NCD is affecting populations in low resource settings</a:t>
            </a:r>
          </a:p>
          <a:p>
            <a:pPr>
              <a:buFont typeface="Wingdings" panose="05000000000000000000" pitchFamily="2" charset="2"/>
              <a:buChar char="ü"/>
            </a:pPr>
            <a:r>
              <a:rPr lang="en-US" sz="5100" dirty="0" smtClean="0"/>
              <a:t>Risk factors for NCD are correlated with age. One thirds of deaths from NCD occur before age 60. </a:t>
            </a:r>
            <a:r>
              <a:rPr lang="en-US" sz="5100" dirty="0"/>
              <a:t>Risky behavior are first adopted during </a:t>
            </a:r>
            <a:r>
              <a:rPr lang="en-US" sz="5100" dirty="0" smtClean="0"/>
              <a:t>adolescence</a:t>
            </a:r>
          </a:p>
          <a:p>
            <a:pPr>
              <a:buFont typeface="Wingdings" panose="05000000000000000000" pitchFamily="2" charset="2"/>
              <a:buChar char="ü"/>
            </a:pPr>
            <a:endParaRPr lang="en-US" sz="5100" dirty="0"/>
          </a:p>
          <a:p>
            <a:pPr>
              <a:buFont typeface="Wingdings" panose="05000000000000000000" pitchFamily="2" charset="2"/>
              <a:buChar char="ü"/>
            </a:pPr>
            <a:r>
              <a:rPr lang="en-US" sz="5100" dirty="0" smtClean="0"/>
              <a:t>NCD are responsible for reduced productivity, high health care budgets, slow economic growth, chronic poverty, </a:t>
            </a:r>
            <a:endParaRPr lang="en-US" sz="5100" dirty="0"/>
          </a:p>
        </p:txBody>
      </p:sp>
    </p:spTree>
    <p:extLst>
      <p:ext uri="{BB962C8B-B14F-4D97-AF65-F5344CB8AC3E}">
        <p14:creationId xmlns:p14="http://schemas.microsoft.com/office/powerpoint/2010/main" val="161695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75" y="398584"/>
            <a:ext cx="6447501" cy="867508"/>
          </a:xfrm>
        </p:spPr>
        <p:txBody>
          <a:bodyPr>
            <a:normAutofit/>
          </a:bodyPr>
          <a:lstStyle/>
          <a:p>
            <a:r>
              <a:rPr lang="en-US" dirty="0" smtClean="0">
                <a:solidFill>
                  <a:schemeClr val="accent1">
                    <a:lumMod val="60000"/>
                    <a:lumOff val="40000"/>
                  </a:schemeClr>
                </a:solidFill>
              </a:rPr>
              <a:t>Normative Frameworks </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257909" y="1465384"/>
            <a:ext cx="8615636" cy="5310553"/>
          </a:xfrm>
        </p:spPr>
        <p:txBody>
          <a:bodyPr>
            <a:normAutofit fontScale="40000" lnSpcReduction="20000"/>
          </a:bodyPr>
          <a:lstStyle/>
          <a:p>
            <a:pPr marL="0" indent="0">
              <a:buNone/>
            </a:pPr>
            <a:r>
              <a:rPr lang="en-US" sz="6700" b="1" dirty="0" smtClean="0"/>
              <a:t>Audit and issue compliance report of Kenya with;</a:t>
            </a:r>
          </a:p>
          <a:p>
            <a:pPr marL="0" indent="0">
              <a:buNone/>
            </a:pPr>
            <a:r>
              <a:rPr lang="en-US" sz="6700" b="1" dirty="0" smtClean="0"/>
              <a:t> </a:t>
            </a:r>
          </a:p>
          <a:p>
            <a:pPr>
              <a:buFont typeface="Wingdings" panose="05000000000000000000" pitchFamily="2" charset="2"/>
              <a:buChar char="ü"/>
            </a:pPr>
            <a:r>
              <a:rPr lang="en-US" sz="6000" dirty="0" smtClean="0"/>
              <a:t>WHO Framework Convention on Tobacco Control, 2003 </a:t>
            </a:r>
            <a:r>
              <a:rPr lang="en-US" sz="3400" dirty="0" smtClean="0"/>
              <a:t>(Kenya signed/ratified June 2004)</a:t>
            </a:r>
          </a:p>
          <a:p>
            <a:pPr>
              <a:buFont typeface="Wingdings" panose="05000000000000000000" pitchFamily="2" charset="2"/>
              <a:buChar char="ü"/>
            </a:pPr>
            <a:r>
              <a:rPr lang="en-US" sz="6000" dirty="0"/>
              <a:t>Protocol to Eliminate Illicit Trade in Tobacco </a:t>
            </a:r>
            <a:r>
              <a:rPr lang="en-US" sz="6000" dirty="0" smtClean="0"/>
              <a:t>Products (Seoul</a:t>
            </a:r>
            <a:r>
              <a:rPr lang="en-US" sz="6000" dirty="0"/>
              <a:t>, </a:t>
            </a:r>
            <a:r>
              <a:rPr lang="en-US" sz="6000" dirty="0" smtClean="0"/>
              <a:t>2012 </a:t>
            </a:r>
            <a:r>
              <a:rPr lang="en-US" sz="3500" dirty="0"/>
              <a:t>(Kenya signed May 2013)</a:t>
            </a:r>
          </a:p>
          <a:p>
            <a:pPr>
              <a:lnSpc>
                <a:spcPct val="120000"/>
              </a:lnSpc>
              <a:spcBef>
                <a:spcPts val="0"/>
              </a:spcBef>
              <a:buFont typeface="Wingdings" panose="05000000000000000000" pitchFamily="2" charset="2"/>
              <a:buChar char="ü"/>
            </a:pPr>
            <a:r>
              <a:rPr lang="en-US" sz="6000" dirty="0" smtClean="0"/>
              <a:t>2011 </a:t>
            </a:r>
            <a:r>
              <a:rPr lang="en-US" sz="6000" dirty="0"/>
              <a:t>Political Declaration of </a:t>
            </a:r>
            <a:r>
              <a:rPr lang="en-US" sz="6000" dirty="0" smtClean="0"/>
              <a:t>UN general assembly on Prevention </a:t>
            </a:r>
            <a:r>
              <a:rPr lang="en-US" sz="6000" dirty="0"/>
              <a:t>and Control </a:t>
            </a:r>
            <a:r>
              <a:rPr lang="en-US" sz="6000" dirty="0" smtClean="0"/>
              <a:t>of NCD (25 by 25)</a:t>
            </a:r>
          </a:p>
          <a:p>
            <a:pPr>
              <a:lnSpc>
                <a:spcPct val="120000"/>
              </a:lnSpc>
              <a:spcBef>
                <a:spcPts val="0"/>
              </a:spcBef>
              <a:buFont typeface="Wingdings" panose="05000000000000000000" pitchFamily="2" charset="2"/>
              <a:buChar char="ü"/>
            </a:pPr>
            <a:r>
              <a:rPr lang="en-US" sz="6000" dirty="0" smtClean="0"/>
              <a:t>Resolutions of First </a:t>
            </a:r>
            <a:r>
              <a:rPr lang="en-US" sz="6000" dirty="0"/>
              <a:t>Global Ministerial </a:t>
            </a:r>
            <a:r>
              <a:rPr lang="en-US" sz="6000" dirty="0" smtClean="0"/>
              <a:t>Conference on </a:t>
            </a:r>
            <a:r>
              <a:rPr lang="en-US" sz="6000" dirty="0"/>
              <a:t>Healthy Lifestyles and </a:t>
            </a:r>
            <a:r>
              <a:rPr lang="en-US" sz="6000" dirty="0" smtClean="0"/>
              <a:t>Non-communicable </a:t>
            </a:r>
            <a:r>
              <a:rPr lang="en-US" sz="6000" dirty="0"/>
              <a:t>Disease </a:t>
            </a:r>
            <a:r>
              <a:rPr lang="en-US" sz="6000" dirty="0" smtClean="0"/>
              <a:t>Control, Moscow</a:t>
            </a:r>
            <a:r>
              <a:rPr lang="en-US" sz="6000" dirty="0"/>
              <a:t>, </a:t>
            </a:r>
            <a:r>
              <a:rPr lang="en-US" sz="6000" dirty="0" smtClean="0"/>
              <a:t>2011</a:t>
            </a:r>
            <a:endParaRPr lang="en-US" sz="6000" dirty="0"/>
          </a:p>
          <a:p>
            <a:pPr>
              <a:buFont typeface="Wingdings" panose="05000000000000000000" pitchFamily="2" charset="2"/>
              <a:buChar char="ü"/>
            </a:pPr>
            <a:r>
              <a:rPr lang="en-US" sz="6000" dirty="0"/>
              <a:t>International Covenant on Economic, Social and Cultural </a:t>
            </a:r>
            <a:r>
              <a:rPr lang="en-US" sz="6000" dirty="0" smtClean="0"/>
              <a:t>Rights</a:t>
            </a:r>
          </a:p>
          <a:p>
            <a:pPr>
              <a:buFont typeface="Wingdings" panose="05000000000000000000" pitchFamily="2" charset="2"/>
              <a:buChar char="ü"/>
            </a:pPr>
            <a:r>
              <a:rPr lang="en-US" sz="6000" dirty="0" smtClean="0"/>
              <a:t>ICRC</a:t>
            </a:r>
            <a:r>
              <a:rPr lang="en-US" sz="6000" dirty="0" smtClean="0"/>
              <a:t> </a:t>
            </a:r>
            <a:endParaRPr lang="en-US" sz="6000" dirty="0" smtClean="0"/>
          </a:p>
          <a:p>
            <a:pPr>
              <a:buFont typeface="Wingdings" panose="05000000000000000000" pitchFamily="2" charset="2"/>
              <a:buChar char="ü"/>
            </a:pPr>
            <a:r>
              <a:rPr lang="en-US" sz="6000" dirty="0" smtClean="0"/>
              <a:t>Maputo protocol (14, 2a)</a:t>
            </a:r>
          </a:p>
          <a:p>
            <a:pPr marL="1143000" indent="-1143000">
              <a:buFont typeface="+mj-lt"/>
              <a:buAutoNum type="alphaLcParenR" startAt="5"/>
            </a:pPr>
            <a:endParaRPr lang="en-US" sz="6000" dirty="0"/>
          </a:p>
        </p:txBody>
      </p:sp>
    </p:spTree>
    <p:extLst>
      <p:ext uri="{BB962C8B-B14F-4D97-AF65-F5344CB8AC3E}">
        <p14:creationId xmlns:p14="http://schemas.microsoft.com/office/powerpoint/2010/main" val="2316753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808892"/>
            <a:ext cx="6447501" cy="656493"/>
          </a:xfrm>
        </p:spPr>
        <p:txBody>
          <a:bodyPr>
            <a:normAutofit fontScale="90000"/>
          </a:bodyPr>
          <a:lstStyle/>
          <a:p>
            <a:r>
              <a:rPr lang="en-US" sz="3600" dirty="0"/>
              <a:t>Legal </a:t>
            </a:r>
            <a:r>
              <a:rPr lang="en-US" sz="3600" dirty="0" smtClean="0"/>
              <a:t>instruments, policies, standards  </a:t>
            </a:r>
            <a:r>
              <a:rPr lang="en-US" sz="3600" dirty="0"/>
              <a:t/>
            </a:r>
            <a:br>
              <a:rPr lang="en-US" sz="3600" dirty="0"/>
            </a:br>
            <a:endParaRPr lang="en-US" dirty="0"/>
          </a:p>
        </p:txBody>
      </p:sp>
      <p:sp>
        <p:nvSpPr>
          <p:cNvPr id="3" name="Content Placeholder 2"/>
          <p:cNvSpPr>
            <a:spLocks noGrp="1"/>
          </p:cNvSpPr>
          <p:nvPr>
            <p:ph idx="1"/>
          </p:nvPr>
        </p:nvSpPr>
        <p:spPr>
          <a:xfrm>
            <a:off x="636955" y="1969476"/>
            <a:ext cx="8038122" cy="4161693"/>
          </a:xfrm>
        </p:spPr>
        <p:txBody>
          <a:bodyPr>
            <a:noAutofit/>
          </a:bodyPr>
          <a:lstStyle/>
          <a:p>
            <a:endParaRPr lang="en-US" sz="2400" dirty="0" smtClean="0"/>
          </a:p>
          <a:p>
            <a:pPr>
              <a:buFont typeface="Wingdings" panose="05000000000000000000" pitchFamily="2" charset="2"/>
              <a:buChar char="ü"/>
            </a:pPr>
            <a:r>
              <a:rPr lang="en-US" sz="2400" dirty="0" smtClean="0"/>
              <a:t>Constitution </a:t>
            </a:r>
            <a:r>
              <a:rPr lang="en-US" sz="2400" dirty="0"/>
              <a:t>of </a:t>
            </a:r>
            <a:r>
              <a:rPr lang="en-US" sz="2400" dirty="0" smtClean="0"/>
              <a:t>Kenya: </a:t>
            </a:r>
            <a:r>
              <a:rPr lang="en-US" sz="2400" dirty="0"/>
              <a:t>art </a:t>
            </a:r>
            <a:r>
              <a:rPr lang="en-US" sz="2400" dirty="0" smtClean="0"/>
              <a:t>43</a:t>
            </a:r>
          </a:p>
          <a:p>
            <a:pPr>
              <a:buFont typeface="Wingdings" panose="05000000000000000000" pitchFamily="2" charset="2"/>
              <a:buChar char="ü"/>
            </a:pPr>
            <a:r>
              <a:rPr lang="en-US" sz="2400" dirty="0"/>
              <a:t>Tobacco Control Act 2007-protects the general public from harmful effects of exposure to tobacco smoke</a:t>
            </a:r>
          </a:p>
          <a:p>
            <a:pPr>
              <a:buFont typeface="Wingdings" panose="05000000000000000000" pitchFamily="2" charset="2"/>
              <a:buChar char="ü"/>
            </a:pPr>
            <a:r>
              <a:rPr lang="en-US" sz="2400" dirty="0" smtClean="0"/>
              <a:t>NCD </a:t>
            </a:r>
            <a:r>
              <a:rPr lang="en-US" sz="2400" dirty="0"/>
              <a:t>policy </a:t>
            </a:r>
            <a:r>
              <a:rPr lang="en-US" sz="2400" dirty="0" smtClean="0"/>
              <a:t>framework</a:t>
            </a:r>
          </a:p>
          <a:p>
            <a:pPr>
              <a:buFont typeface="Wingdings" panose="05000000000000000000" pitchFamily="2" charset="2"/>
              <a:buChar char="ü"/>
            </a:pPr>
            <a:r>
              <a:rPr lang="en-US" sz="2400" dirty="0" smtClean="0"/>
              <a:t>County </a:t>
            </a:r>
            <a:r>
              <a:rPr lang="en-US" sz="2400" dirty="0"/>
              <a:t>and national health strategic and investment </a:t>
            </a:r>
            <a:r>
              <a:rPr lang="en-US" sz="2400" dirty="0" smtClean="0"/>
              <a:t>plans</a:t>
            </a:r>
          </a:p>
          <a:p>
            <a:pPr lvl="1">
              <a:buFont typeface="Wingdings" panose="05000000000000000000" pitchFamily="2" charset="2"/>
              <a:buChar char="ü"/>
            </a:pPr>
            <a:r>
              <a:rPr lang="en-US" sz="2215" dirty="0" smtClean="0"/>
              <a:t>Affirmative actions and programs for most at risk of NCD</a:t>
            </a:r>
          </a:p>
          <a:p>
            <a:pPr>
              <a:buFont typeface="Wingdings" panose="05000000000000000000" pitchFamily="2" charset="2"/>
              <a:buChar char="ü"/>
            </a:pPr>
            <a:r>
              <a:rPr lang="en-US" sz="2400" dirty="0" smtClean="0"/>
              <a:t>Draft standards on right to health </a:t>
            </a:r>
            <a:endParaRPr lang="en-US" sz="2400" dirty="0"/>
          </a:p>
          <a:p>
            <a:endParaRPr lang="en-US" sz="2400" dirty="0"/>
          </a:p>
        </p:txBody>
      </p:sp>
    </p:spTree>
    <p:extLst>
      <p:ext uri="{BB962C8B-B14F-4D97-AF65-F5344CB8AC3E}">
        <p14:creationId xmlns:p14="http://schemas.microsoft.com/office/powerpoint/2010/main" val="842076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996462"/>
            <a:ext cx="7639537" cy="773723"/>
          </a:xfrm>
        </p:spPr>
        <p:txBody>
          <a:bodyPr>
            <a:normAutofit/>
          </a:bodyPr>
          <a:lstStyle/>
          <a:p>
            <a:r>
              <a:rPr lang="en-US" sz="2800" dirty="0" smtClean="0"/>
              <a:t>Critical Gender issues and NCD</a:t>
            </a:r>
            <a:endParaRPr lang="en-US" sz="2800" dirty="0"/>
          </a:p>
        </p:txBody>
      </p:sp>
      <p:sp>
        <p:nvSpPr>
          <p:cNvPr id="3" name="Content Placeholder 2"/>
          <p:cNvSpPr>
            <a:spLocks noGrp="1"/>
          </p:cNvSpPr>
          <p:nvPr>
            <p:ph idx="1"/>
          </p:nvPr>
        </p:nvSpPr>
        <p:spPr>
          <a:xfrm>
            <a:off x="508001" y="1981200"/>
            <a:ext cx="7979507" cy="4478215"/>
          </a:xfrm>
        </p:spPr>
        <p:txBody>
          <a:bodyPr>
            <a:normAutofit/>
          </a:bodyPr>
          <a:lstStyle/>
          <a:p>
            <a:pPr>
              <a:buFont typeface="Wingdings" panose="05000000000000000000" pitchFamily="2" charset="2"/>
              <a:buChar char="ü"/>
            </a:pPr>
            <a:r>
              <a:rPr lang="en-US" sz="2400" dirty="0"/>
              <a:t>	Different gender-related risk factors </a:t>
            </a:r>
            <a:endParaRPr lang="en-US" sz="2400" dirty="0" smtClean="0"/>
          </a:p>
          <a:p>
            <a:pPr>
              <a:buFont typeface="Wingdings" panose="05000000000000000000" pitchFamily="2" charset="2"/>
              <a:buChar char="ü"/>
            </a:pPr>
            <a:endParaRPr lang="en-US" sz="2400" dirty="0" smtClean="0"/>
          </a:p>
          <a:p>
            <a:pPr>
              <a:buFont typeface="Wingdings" panose="05000000000000000000" pitchFamily="2" charset="2"/>
              <a:buChar char="ü"/>
            </a:pPr>
            <a:r>
              <a:rPr lang="en-US" sz="2400" dirty="0"/>
              <a:t>	Differences in access to care and care-seeking behavior among men and </a:t>
            </a:r>
            <a:r>
              <a:rPr lang="en-US" sz="2400" dirty="0" smtClean="0"/>
              <a:t>women</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	Different treatment </a:t>
            </a:r>
            <a:r>
              <a:rPr lang="en-US" sz="2400" dirty="0" smtClean="0"/>
              <a:t>behaviors by </a:t>
            </a:r>
            <a:r>
              <a:rPr lang="en-US" sz="2400" dirty="0"/>
              <a:t>providers </a:t>
            </a:r>
            <a:endParaRPr lang="en-US" sz="2400" dirty="0" smtClean="0"/>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	Lack of sex-disaggregated data and gender-sensitive indicators</a:t>
            </a:r>
          </a:p>
        </p:txBody>
      </p:sp>
    </p:spTree>
    <p:extLst>
      <p:ext uri="{BB962C8B-B14F-4D97-AF65-F5344CB8AC3E}">
        <p14:creationId xmlns:p14="http://schemas.microsoft.com/office/powerpoint/2010/main" val="15147568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GEC 1">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ustom 1">
      <a:majorFont>
        <a:latin typeface="Andalus"/>
        <a:ea typeface=""/>
        <a:cs typeface=""/>
      </a:majorFont>
      <a:minorFont>
        <a:latin typeface="Andalus"/>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4747</TotalTime>
  <Words>1106</Words>
  <Application>Microsoft Office PowerPoint</Application>
  <PresentationFormat>On-screen Show (4:3)</PresentationFormat>
  <Paragraphs>118</Paragraphs>
  <Slides>17</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Wingdings 2</vt:lpstr>
      <vt:lpstr>Calibri</vt:lpstr>
      <vt:lpstr>Symbol</vt:lpstr>
      <vt:lpstr>Calibri Light</vt:lpstr>
      <vt:lpstr>Andalus</vt:lpstr>
      <vt:lpstr>Bebas Neue</vt:lpstr>
      <vt:lpstr>Wingdings</vt:lpstr>
      <vt:lpstr>Wingdings 3</vt:lpstr>
      <vt:lpstr>PRESENTATIONLOAD</vt:lpstr>
      <vt:lpstr>NGEC 1</vt:lpstr>
      <vt:lpstr>      </vt:lpstr>
      <vt:lpstr>Outline of Presentation</vt:lpstr>
      <vt:lpstr>Part 1: Who are we?</vt:lpstr>
      <vt:lpstr>Mandate and functions </vt:lpstr>
      <vt:lpstr>Part 2:  Intersection of  NGEC’s Mandate and NCDs   a) Normative frameworks and legal instruments b) Investigations, mainstreaming, public education and research        i) Gender differentials and inequities in risks, services, prevalence and impact of NCD    ii) Critical opportunities in SDG </vt:lpstr>
      <vt:lpstr>The context</vt:lpstr>
      <vt:lpstr>Normative Frameworks </vt:lpstr>
      <vt:lpstr>Legal instruments, policies, standards   </vt:lpstr>
      <vt:lpstr>Critical Gender issues and NCD</vt:lpstr>
      <vt:lpstr>1.Risk factors for males and females </vt:lpstr>
      <vt:lpstr> </vt:lpstr>
      <vt:lpstr>PowerPoint Presentation</vt:lpstr>
      <vt:lpstr> 2. Access to care and care-seeking behavior </vt:lpstr>
      <vt:lpstr>3. Equality of treatment by providers </vt:lpstr>
      <vt:lpstr> NCD in the MDGs and Post 2015 Agenda</vt:lpstr>
      <vt:lpstr>Opportunities for Africa </vt:lpstr>
      <vt:lpstr>      Thank You</vt:lpstr>
    </vt:vector>
  </TitlesOfParts>
  <Company>PresentationLoad.com</Company>
  <LinksUpToDate>false</LinksUpToDate>
  <SharedDoc>false</SharedDoc>
  <HyperlinkBase>www.presentationload.com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PRESENTATIONLOAD</dc:title>
  <dc:creator>John Munene</dc:creator>
  <cp:keywords>NGEC Template</cp:keywords>
  <dc:description>Professional PowerPoint templates for download</dc:description>
  <cp:lastModifiedBy>Paul Kuria</cp:lastModifiedBy>
  <cp:revision>1158</cp:revision>
  <cp:lastPrinted>2015-11-30T17:17:11Z</cp:lastPrinted>
  <dcterms:created xsi:type="dcterms:W3CDTF">2010-05-21T10:35:54Z</dcterms:created>
  <dcterms:modified xsi:type="dcterms:W3CDTF">2015-12-01T05:58:29Z</dcterms:modified>
  <cp:category>PowerPoint</cp:category>
</cp:coreProperties>
</file>